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55"/>
  </p:notesMasterIdLst>
  <p:sldIdLst>
    <p:sldId id="256" r:id="rId5"/>
    <p:sldId id="257" r:id="rId6"/>
    <p:sldId id="300" r:id="rId7"/>
    <p:sldId id="1587" r:id="rId8"/>
    <p:sldId id="1873" r:id="rId9"/>
    <p:sldId id="276" r:id="rId10"/>
    <p:sldId id="1874" r:id="rId11"/>
    <p:sldId id="314" r:id="rId12"/>
    <p:sldId id="2363" r:id="rId13"/>
    <p:sldId id="315" r:id="rId14"/>
    <p:sldId id="2503" r:id="rId15"/>
    <p:sldId id="313" r:id="rId16"/>
    <p:sldId id="268" r:id="rId17"/>
    <p:sldId id="2366" r:id="rId18"/>
    <p:sldId id="2365" r:id="rId19"/>
    <p:sldId id="2501" r:id="rId20"/>
    <p:sldId id="311" r:id="rId21"/>
    <p:sldId id="1868" r:id="rId22"/>
    <p:sldId id="2367" r:id="rId23"/>
    <p:sldId id="873" r:id="rId24"/>
    <p:sldId id="864" r:id="rId25"/>
    <p:sldId id="871" r:id="rId26"/>
    <p:sldId id="874" r:id="rId27"/>
    <p:sldId id="1877" r:id="rId28"/>
    <p:sldId id="1821" r:id="rId29"/>
    <p:sldId id="1881" r:id="rId30"/>
    <p:sldId id="2507" r:id="rId31"/>
    <p:sldId id="2499" r:id="rId32"/>
    <p:sldId id="2506" r:id="rId33"/>
    <p:sldId id="261" r:id="rId34"/>
    <p:sldId id="2368" r:id="rId35"/>
    <p:sldId id="1889" r:id="rId36"/>
    <p:sldId id="2369" r:id="rId37"/>
    <p:sldId id="2370" r:id="rId38"/>
    <p:sldId id="1869" r:id="rId39"/>
    <p:sldId id="2362" r:id="rId40"/>
    <p:sldId id="1589" r:id="rId41"/>
    <p:sldId id="1593" r:id="rId42"/>
    <p:sldId id="1871" r:id="rId43"/>
    <p:sldId id="2504" r:id="rId44"/>
    <p:sldId id="2371" r:id="rId45"/>
    <p:sldId id="1604" r:id="rId46"/>
    <p:sldId id="2356" r:id="rId47"/>
    <p:sldId id="2372" r:id="rId48"/>
    <p:sldId id="451" r:id="rId49"/>
    <p:sldId id="2500" r:id="rId50"/>
    <p:sldId id="2441" r:id="rId51"/>
    <p:sldId id="2509" r:id="rId52"/>
    <p:sldId id="2497" r:id="rId53"/>
    <p:sldId id="250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300"/>
            <p14:sldId id="1587"/>
            <p14:sldId id="1873"/>
            <p14:sldId id="276"/>
            <p14:sldId id="1874"/>
            <p14:sldId id="314"/>
            <p14:sldId id="2363"/>
            <p14:sldId id="315"/>
            <p14:sldId id="2503"/>
            <p14:sldId id="313"/>
            <p14:sldId id="268"/>
            <p14:sldId id="2366"/>
            <p14:sldId id="2365"/>
            <p14:sldId id="2501"/>
            <p14:sldId id="311"/>
            <p14:sldId id="1868"/>
            <p14:sldId id="2367"/>
            <p14:sldId id="873"/>
            <p14:sldId id="864"/>
            <p14:sldId id="871"/>
            <p14:sldId id="874"/>
            <p14:sldId id="1877"/>
            <p14:sldId id="1821"/>
            <p14:sldId id="1881"/>
            <p14:sldId id="2507"/>
            <p14:sldId id="2499"/>
            <p14:sldId id="2506"/>
            <p14:sldId id="261"/>
            <p14:sldId id="2368"/>
            <p14:sldId id="1889"/>
            <p14:sldId id="2369"/>
            <p14:sldId id="2370"/>
            <p14:sldId id="1869"/>
            <p14:sldId id="2362"/>
            <p14:sldId id="1589"/>
            <p14:sldId id="1593"/>
            <p14:sldId id="1871"/>
            <p14:sldId id="2504"/>
            <p14:sldId id="2371"/>
            <p14:sldId id="1604"/>
            <p14:sldId id="2356"/>
            <p14:sldId id="2372"/>
            <p14:sldId id="451"/>
            <p14:sldId id="2500"/>
            <p14:sldId id="2441"/>
            <p14:sldId id="2509"/>
            <p14:sldId id="2497"/>
            <p14:sldId id="25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D6"/>
    <a:srgbClr val="0063B1"/>
    <a:srgbClr val="00ABEC"/>
    <a:srgbClr val="F7FAFF"/>
    <a:srgbClr val="EAEAEA"/>
    <a:srgbClr val="F8F8F8"/>
    <a:srgbClr val="7030A0"/>
    <a:srgbClr val="FFFFFF"/>
    <a:srgbClr val="7FCC27"/>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C2116-42BA-4820-ACCA-C0DDB72F497F}" v="4197" dt="2018-10-09T17:26:34.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42" autoAdjust="0"/>
  </p:normalViewPr>
  <p:slideViewPr>
    <p:cSldViewPr snapToGrid="0">
      <p:cViewPr varScale="1">
        <p:scale>
          <a:sx n="84" d="100"/>
          <a:sy n="84" d="100"/>
        </p:scale>
        <p:origin x="15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tx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a:latin typeface="+mj-lt"/>
              </a:rPr>
              <a:t>RUNTIME PERFORMANCE</a:t>
            </a:r>
          </a:p>
        </c:rich>
      </c:tx>
      <c:layout>
        <c:manualLayout>
          <c:xMode val="edge"/>
          <c:yMode val="edge"/>
          <c:x val="0.39281875892420293"/>
          <c:y val="1.5637858393240833E-2"/>
        </c:manualLayout>
      </c:layout>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a:t>3.0MM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a:t>712K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240K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242462-CA5A-40BF-A68C-0B9A363F3DA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09F94E3-B816-429D-8BA8-14E54888FA52}">
      <dgm:prSet/>
      <dgm:spPr/>
      <dgm:t>
        <a:bodyPr/>
        <a:lstStyle/>
        <a:p>
          <a:r>
            <a:rPr lang="en-US" b="0" baseline="0"/>
            <a:t>SignalR</a:t>
          </a:r>
          <a:endParaRPr lang="en-US"/>
        </a:p>
      </dgm:t>
    </dgm:pt>
    <dgm:pt modelId="{56F86D56-286B-4C0D-B9C2-161D55330216}" type="parTrans" cxnId="{EB847A95-16F4-494A-A9BA-B1AF836B7E5D}">
      <dgm:prSet/>
      <dgm:spPr/>
      <dgm:t>
        <a:bodyPr/>
        <a:lstStyle/>
        <a:p>
          <a:endParaRPr lang="en-US"/>
        </a:p>
      </dgm:t>
    </dgm:pt>
    <dgm:pt modelId="{1E423FBD-C768-4E4D-8B9C-7D93EB20A35A}" type="sibTrans" cxnId="{EB847A95-16F4-494A-A9BA-B1AF836B7E5D}">
      <dgm:prSet/>
      <dgm:spPr/>
      <dgm:t>
        <a:bodyPr/>
        <a:lstStyle/>
        <a:p>
          <a:endParaRPr lang="en-US"/>
        </a:p>
      </dgm:t>
    </dgm:pt>
    <dgm:pt modelId="{E2ABAE73-E99D-4DA8-867E-B0EFD5BCC936}">
      <dgm:prSet/>
      <dgm:spPr/>
      <dgm:t>
        <a:bodyPr/>
        <a:lstStyle/>
        <a:p>
          <a:r>
            <a:rPr lang="en-US" b="0" baseline="0"/>
            <a:t>Razor class libraries</a:t>
          </a:r>
          <a:endParaRPr lang="en-US"/>
        </a:p>
      </dgm:t>
    </dgm:pt>
    <dgm:pt modelId="{E711B6E5-0D7B-4035-A947-3CF0E1B9C292}" type="parTrans" cxnId="{05E9A393-22E4-4EF2-98C4-C3EBA02652F4}">
      <dgm:prSet/>
      <dgm:spPr/>
      <dgm:t>
        <a:bodyPr/>
        <a:lstStyle/>
        <a:p>
          <a:endParaRPr lang="en-US"/>
        </a:p>
      </dgm:t>
    </dgm:pt>
    <dgm:pt modelId="{C8734552-0A8E-469F-B820-8752C72509B1}" type="sibTrans" cxnId="{05E9A393-22E4-4EF2-98C4-C3EBA02652F4}">
      <dgm:prSet/>
      <dgm:spPr/>
      <dgm:t>
        <a:bodyPr/>
        <a:lstStyle/>
        <a:p>
          <a:endParaRPr lang="en-US"/>
        </a:p>
      </dgm:t>
    </dgm:pt>
    <dgm:pt modelId="{F4FC992F-DB0A-4133-8DF8-AF5A11CE76A3}">
      <dgm:prSet/>
      <dgm:spPr/>
      <dgm:t>
        <a:bodyPr/>
        <a:lstStyle/>
        <a:p>
          <a:r>
            <a:rPr lang="en-US" b="0" baseline="0"/>
            <a:t>Identity UI library &amp; scaffolding</a:t>
          </a:r>
          <a:endParaRPr lang="en-US"/>
        </a:p>
      </dgm:t>
    </dgm:pt>
    <dgm:pt modelId="{F35630C0-31F7-4E9C-9C47-4D61997529A9}" type="parTrans" cxnId="{3B5E0898-FBDA-46C9-A01A-9EEED3C5EC29}">
      <dgm:prSet/>
      <dgm:spPr/>
      <dgm:t>
        <a:bodyPr/>
        <a:lstStyle/>
        <a:p>
          <a:endParaRPr lang="en-US"/>
        </a:p>
      </dgm:t>
    </dgm:pt>
    <dgm:pt modelId="{F4A15C5A-A25D-4FE0-B5A3-3C4768F8C71D}" type="sibTrans" cxnId="{3B5E0898-FBDA-46C9-A01A-9EEED3C5EC29}">
      <dgm:prSet/>
      <dgm:spPr/>
      <dgm:t>
        <a:bodyPr/>
        <a:lstStyle/>
        <a:p>
          <a:endParaRPr lang="en-US"/>
        </a:p>
      </dgm:t>
    </dgm:pt>
    <dgm:pt modelId="{2A1DC341-E277-4C96-9B94-C7C8B55BBC0E}">
      <dgm:prSet/>
      <dgm:spPr/>
      <dgm:t>
        <a:bodyPr/>
        <a:lstStyle/>
        <a:p>
          <a:r>
            <a:rPr lang="en-US" b="0" baseline="0"/>
            <a:t>HTTPS</a:t>
          </a:r>
          <a:endParaRPr lang="en-US"/>
        </a:p>
      </dgm:t>
    </dgm:pt>
    <dgm:pt modelId="{218A3C96-CC15-4443-9AAA-47CDC89486D4}" type="parTrans" cxnId="{4006C509-F68F-4597-8D1A-50A98D0B9C16}">
      <dgm:prSet/>
      <dgm:spPr/>
      <dgm:t>
        <a:bodyPr/>
        <a:lstStyle/>
        <a:p>
          <a:endParaRPr lang="en-US"/>
        </a:p>
      </dgm:t>
    </dgm:pt>
    <dgm:pt modelId="{51391F41-EF81-486E-834C-1EDAF6D09D82}" type="sibTrans" cxnId="{4006C509-F68F-4597-8D1A-50A98D0B9C16}">
      <dgm:prSet/>
      <dgm:spPr/>
      <dgm:t>
        <a:bodyPr/>
        <a:lstStyle/>
        <a:p>
          <a:endParaRPr lang="en-US"/>
        </a:p>
      </dgm:t>
    </dgm:pt>
    <dgm:pt modelId="{E8175DEC-01FF-45C8-963D-D263094076D9}">
      <dgm:prSet/>
      <dgm:spPr/>
      <dgm:t>
        <a:bodyPr/>
        <a:lstStyle/>
        <a:p>
          <a:r>
            <a:rPr lang="en-US" b="0" baseline="0"/>
            <a:t>GDPR</a:t>
          </a:r>
          <a:endParaRPr lang="en-US"/>
        </a:p>
      </dgm:t>
    </dgm:pt>
    <dgm:pt modelId="{CC8D4789-A28B-4BDA-ABB7-7CEDDEE2CE0A}" type="parTrans" cxnId="{ED769E16-69C8-49B4-9991-E93108A30464}">
      <dgm:prSet/>
      <dgm:spPr/>
      <dgm:t>
        <a:bodyPr/>
        <a:lstStyle/>
        <a:p>
          <a:endParaRPr lang="en-US"/>
        </a:p>
      </dgm:t>
    </dgm:pt>
    <dgm:pt modelId="{434D060D-3058-49A4-A756-5200D5B203B9}" type="sibTrans" cxnId="{ED769E16-69C8-49B4-9991-E93108A30464}">
      <dgm:prSet/>
      <dgm:spPr/>
      <dgm:t>
        <a:bodyPr/>
        <a:lstStyle/>
        <a:p>
          <a:endParaRPr lang="en-US"/>
        </a:p>
      </dgm:t>
    </dgm:pt>
    <dgm:pt modelId="{74DAE3DA-3A3C-40C9-BC79-2EA0554CD314}">
      <dgm:prSet/>
      <dgm:spPr/>
      <dgm:t>
        <a:bodyPr/>
        <a:lstStyle/>
        <a:p>
          <a:r>
            <a:rPr lang="en-US" b="0" baseline="0"/>
            <a:t>MVC functional testing</a:t>
          </a:r>
          <a:endParaRPr lang="en-US"/>
        </a:p>
      </dgm:t>
    </dgm:pt>
    <dgm:pt modelId="{E29EA4BB-B916-436C-A436-B0AA67941863}" type="parTrans" cxnId="{B993A2E0-235B-41AF-9D1D-B5A6192FDA22}">
      <dgm:prSet/>
      <dgm:spPr/>
      <dgm:t>
        <a:bodyPr/>
        <a:lstStyle/>
        <a:p>
          <a:endParaRPr lang="en-US"/>
        </a:p>
      </dgm:t>
    </dgm:pt>
    <dgm:pt modelId="{F6962804-DF6B-4421-8572-F828D266D99B}" type="sibTrans" cxnId="{B993A2E0-235B-41AF-9D1D-B5A6192FDA22}">
      <dgm:prSet/>
      <dgm:spPr/>
      <dgm:t>
        <a:bodyPr/>
        <a:lstStyle/>
        <a:p>
          <a:endParaRPr lang="en-US"/>
        </a:p>
      </dgm:t>
    </dgm:pt>
    <dgm:pt modelId="{58EECA8F-3CAD-4A54-A4DF-A682B64D7E73}">
      <dgm:prSet/>
      <dgm:spPr/>
      <dgm:t>
        <a:bodyPr/>
        <a:lstStyle/>
        <a:p>
          <a:r>
            <a:rPr lang="en-US" b="0" baseline="0"/>
            <a:t>[ApiController], ActionResult&lt;T&gt;</a:t>
          </a:r>
          <a:endParaRPr lang="en-US"/>
        </a:p>
      </dgm:t>
    </dgm:pt>
    <dgm:pt modelId="{512A5EF0-55D8-4932-B26B-400E0174174F}" type="parTrans" cxnId="{0088BEEA-0EA0-43F5-8451-99B6F6675DB1}">
      <dgm:prSet/>
      <dgm:spPr/>
      <dgm:t>
        <a:bodyPr/>
        <a:lstStyle/>
        <a:p>
          <a:endParaRPr lang="en-US"/>
        </a:p>
      </dgm:t>
    </dgm:pt>
    <dgm:pt modelId="{86D813A0-03F9-4840-8A02-B84516D6FB91}" type="sibTrans" cxnId="{0088BEEA-0EA0-43F5-8451-99B6F6675DB1}">
      <dgm:prSet/>
      <dgm:spPr/>
      <dgm:t>
        <a:bodyPr/>
        <a:lstStyle/>
        <a:p>
          <a:endParaRPr lang="en-US"/>
        </a:p>
      </dgm:t>
    </dgm:pt>
    <dgm:pt modelId="{8DFEF2E7-50C3-428A-8FEF-A5C00F870933}">
      <dgm:prSet/>
      <dgm:spPr/>
      <dgm:t>
        <a:bodyPr/>
        <a:lstStyle/>
        <a:p>
          <a:r>
            <a:rPr lang="en-US" b="0" baseline="0"/>
            <a:t>IHttpClientFactory</a:t>
          </a:r>
          <a:endParaRPr lang="en-US"/>
        </a:p>
      </dgm:t>
    </dgm:pt>
    <dgm:pt modelId="{37912FA6-D4F8-4557-A550-38AE5D17F985}" type="parTrans" cxnId="{1B59CFE2-6A4E-46D6-8323-27A061983232}">
      <dgm:prSet/>
      <dgm:spPr/>
      <dgm:t>
        <a:bodyPr/>
        <a:lstStyle/>
        <a:p>
          <a:endParaRPr lang="en-US"/>
        </a:p>
      </dgm:t>
    </dgm:pt>
    <dgm:pt modelId="{08310CE3-4581-4353-A535-3EF36FE3160E}" type="sibTrans" cxnId="{1B59CFE2-6A4E-46D6-8323-27A061983232}">
      <dgm:prSet/>
      <dgm:spPr/>
      <dgm:t>
        <a:bodyPr/>
        <a:lstStyle/>
        <a:p>
          <a:endParaRPr lang="en-US"/>
        </a:p>
      </dgm:t>
    </dgm:pt>
    <dgm:pt modelId="{AE73666A-7124-4050-ABCC-4FF354180F33}">
      <dgm:prSet/>
      <dgm:spPr/>
      <dgm:t>
        <a:bodyPr/>
        <a:lstStyle/>
        <a:p>
          <a:r>
            <a:rPr lang="en-US" b="0" baseline="0"/>
            <a:t>Kestrel on Sockets</a:t>
          </a:r>
          <a:endParaRPr lang="en-US"/>
        </a:p>
      </dgm:t>
    </dgm:pt>
    <dgm:pt modelId="{850FDBFD-96D8-4CD7-9BDF-F11605DC9DCE}" type="parTrans" cxnId="{CEE67F62-A24C-4EDE-BF7D-D2F1EEAC9E63}">
      <dgm:prSet/>
      <dgm:spPr/>
      <dgm:t>
        <a:bodyPr/>
        <a:lstStyle/>
        <a:p>
          <a:endParaRPr lang="en-US"/>
        </a:p>
      </dgm:t>
    </dgm:pt>
    <dgm:pt modelId="{9F8E7366-3AFD-4E43-8F4A-73DF4B4F5840}" type="sibTrans" cxnId="{CEE67F62-A24C-4EDE-BF7D-D2F1EEAC9E63}">
      <dgm:prSet/>
      <dgm:spPr/>
      <dgm:t>
        <a:bodyPr/>
        <a:lstStyle/>
        <a:p>
          <a:endParaRPr lang="en-US"/>
        </a:p>
      </dgm:t>
    </dgm:pt>
    <dgm:pt modelId="{C582D206-4B17-4580-89A9-2FBDB8DFE773}">
      <dgm:prSet/>
      <dgm:spPr/>
      <dgm:t>
        <a:bodyPr/>
        <a:lstStyle/>
        <a:p>
          <a:r>
            <a:rPr lang="en-US" b="0" baseline="0"/>
            <a:t>Generic host builder</a:t>
          </a:r>
          <a:endParaRPr lang="en-US"/>
        </a:p>
      </dgm:t>
    </dgm:pt>
    <dgm:pt modelId="{CB87C0F0-4ED4-4D28-B848-5283E137F0BF}" type="parTrans" cxnId="{97727E97-B2F1-439C-A37E-5C40BE375BEC}">
      <dgm:prSet/>
      <dgm:spPr/>
      <dgm:t>
        <a:bodyPr/>
        <a:lstStyle/>
        <a:p>
          <a:endParaRPr lang="en-US"/>
        </a:p>
      </dgm:t>
    </dgm:pt>
    <dgm:pt modelId="{9317D67E-57A6-4BBF-A183-400E649DE23A}" type="sibTrans" cxnId="{97727E97-B2F1-439C-A37E-5C40BE375BEC}">
      <dgm:prSet/>
      <dgm:spPr/>
      <dgm:t>
        <a:bodyPr/>
        <a:lstStyle/>
        <a:p>
          <a:endParaRPr lang="en-US"/>
        </a:p>
      </dgm:t>
    </dgm:pt>
    <dgm:pt modelId="{204A4DC8-C11F-4BCE-8258-97A63156A052}">
      <dgm:prSet/>
      <dgm:spPr/>
      <dgm:t>
        <a:bodyPr/>
        <a:lstStyle/>
        <a:p>
          <a:r>
            <a:rPr lang="en-US" b="0" baseline="0"/>
            <a:t>Performance</a:t>
          </a:r>
          <a:endParaRPr lang="en-US"/>
        </a:p>
      </dgm:t>
    </dgm:pt>
    <dgm:pt modelId="{21B4E499-DBFD-407D-B3E8-0F5720C2A6E9}" type="parTrans" cxnId="{0243836C-84B4-4655-9495-FF40C8DB567F}">
      <dgm:prSet/>
      <dgm:spPr/>
      <dgm:t>
        <a:bodyPr/>
        <a:lstStyle/>
        <a:p>
          <a:endParaRPr lang="en-US"/>
        </a:p>
      </dgm:t>
    </dgm:pt>
    <dgm:pt modelId="{CDFD15D2-018B-4970-9CB3-6414F183318B}" type="sibTrans" cxnId="{0243836C-84B4-4655-9495-FF40C8DB567F}">
      <dgm:prSet/>
      <dgm:spPr/>
      <dgm:t>
        <a:bodyPr/>
        <a:lstStyle/>
        <a:p>
          <a:endParaRPr lang="en-US"/>
        </a:p>
      </dgm:t>
    </dgm:pt>
    <dgm:pt modelId="{607DF6F3-FDE2-42E7-8236-AD192D055F16}">
      <dgm:prSet/>
      <dgm:spPr/>
      <dgm:t>
        <a:bodyPr/>
        <a:lstStyle/>
        <a:p>
          <a:r>
            <a:rPr lang="en-US" b="0" baseline="0"/>
            <a:t>Updated SPA templates</a:t>
          </a:r>
          <a:endParaRPr lang="en-US"/>
        </a:p>
      </dgm:t>
    </dgm:pt>
    <dgm:pt modelId="{9FCFDE55-299B-4A76-B460-10E22CC6FC13}" type="parTrans" cxnId="{683A45D7-0FFB-467C-BFBA-E55D6DA9ED3D}">
      <dgm:prSet/>
      <dgm:spPr/>
      <dgm:t>
        <a:bodyPr/>
        <a:lstStyle/>
        <a:p>
          <a:endParaRPr lang="en-US"/>
        </a:p>
      </dgm:t>
    </dgm:pt>
    <dgm:pt modelId="{D3A7552B-862C-490D-ADC6-C33720913352}" type="sibTrans" cxnId="{683A45D7-0FFB-467C-BFBA-E55D6DA9ED3D}">
      <dgm:prSet/>
      <dgm:spPr/>
      <dgm:t>
        <a:bodyPr/>
        <a:lstStyle/>
        <a:p>
          <a:endParaRPr lang="en-US"/>
        </a:p>
      </dgm:t>
    </dgm:pt>
    <dgm:pt modelId="{89847EAE-DA05-4709-B502-D5A577DE23E3}" type="pres">
      <dgm:prSet presAssocID="{CC242462-CA5A-40BF-A68C-0B9A363F3DA5}" presName="diagram" presStyleCnt="0">
        <dgm:presLayoutVars>
          <dgm:dir/>
          <dgm:resizeHandles val="exact"/>
        </dgm:presLayoutVars>
      </dgm:prSet>
      <dgm:spPr/>
    </dgm:pt>
    <dgm:pt modelId="{72335DFC-CA4F-46A5-9011-D985E85A4AEC}" type="pres">
      <dgm:prSet presAssocID="{409F94E3-B816-429D-8BA8-14E54888FA52}" presName="node" presStyleLbl="node1" presStyleIdx="0" presStyleCnt="12">
        <dgm:presLayoutVars>
          <dgm:bulletEnabled val="1"/>
        </dgm:presLayoutVars>
      </dgm:prSet>
      <dgm:spPr/>
    </dgm:pt>
    <dgm:pt modelId="{713D9CB1-4A23-44E0-96BF-AFFB761A4A68}" type="pres">
      <dgm:prSet presAssocID="{1E423FBD-C768-4E4D-8B9C-7D93EB20A35A}" presName="sibTrans" presStyleCnt="0"/>
      <dgm:spPr/>
    </dgm:pt>
    <dgm:pt modelId="{92C2B202-EE76-4E30-8ADA-77A902BEB0D1}" type="pres">
      <dgm:prSet presAssocID="{E2ABAE73-E99D-4DA8-867E-B0EFD5BCC936}" presName="node" presStyleLbl="node1" presStyleIdx="1" presStyleCnt="12">
        <dgm:presLayoutVars>
          <dgm:bulletEnabled val="1"/>
        </dgm:presLayoutVars>
      </dgm:prSet>
      <dgm:spPr/>
    </dgm:pt>
    <dgm:pt modelId="{4816BB03-B981-49BD-A07D-5A5FC1BEA63A}" type="pres">
      <dgm:prSet presAssocID="{C8734552-0A8E-469F-B820-8752C72509B1}" presName="sibTrans" presStyleCnt="0"/>
      <dgm:spPr/>
    </dgm:pt>
    <dgm:pt modelId="{E24D43BA-440B-4764-9F84-2F1D358273C3}" type="pres">
      <dgm:prSet presAssocID="{F4FC992F-DB0A-4133-8DF8-AF5A11CE76A3}" presName="node" presStyleLbl="node1" presStyleIdx="2" presStyleCnt="12">
        <dgm:presLayoutVars>
          <dgm:bulletEnabled val="1"/>
        </dgm:presLayoutVars>
      </dgm:prSet>
      <dgm:spPr/>
    </dgm:pt>
    <dgm:pt modelId="{F5724FCD-A48D-408A-A116-2D78E66175CB}" type="pres">
      <dgm:prSet presAssocID="{F4A15C5A-A25D-4FE0-B5A3-3C4768F8C71D}" presName="sibTrans" presStyleCnt="0"/>
      <dgm:spPr/>
    </dgm:pt>
    <dgm:pt modelId="{892E37EC-9B72-4FB4-8DCF-0296BA0FD200}" type="pres">
      <dgm:prSet presAssocID="{2A1DC341-E277-4C96-9B94-C7C8B55BBC0E}" presName="node" presStyleLbl="node1" presStyleIdx="3" presStyleCnt="12">
        <dgm:presLayoutVars>
          <dgm:bulletEnabled val="1"/>
        </dgm:presLayoutVars>
      </dgm:prSet>
      <dgm:spPr/>
    </dgm:pt>
    <dgm:pt modelId="{09FC1975-6D1A-4854-9770-F794D8E5EC37}" type="pres">
      <dgm:prSet presAssocID="{51391F41-EF81-486E-834C-1EDAF6D09D82}" presName="sibTrans" presStyleCnt="0"/>
      <dgm:spPr/>
    </dgm:pt>
    <dgm:pt modelId="{B1C76E7E-31BD-4292-9196-62139288966E}" type="pres">
      <dgm:prSet presAssocID="{E8175DEC-01FF-45C8-963D-D263094076D9}" presName="node" presStyleLbl="node1" presStyleIdx="4" presStyleCnt="12">
        <dgm:presLayoutVars>
          <dgm:bulletEnabled val="1"/>
        </dgm:presLayoutVars>
      </dgm:prSet>
      <dgm:spPr/>
    </dgm:pt>
    <dgm:pt modelId="{98444018-1FA0-42F4-B7D3-F4A32B30EE7B}" type="pres">
      <dgm:prSet presAssocID="{434D060D-3058-49A4-A756-5200D5B203B9}" presName="sibTrans" presStyleCnt="0"/>
      <dgm:spPr/>
    </dgm:pt>
    <dgm:pt modelId="{FADBB589-0A2E-423C-8B45-CD825938E30A}" type="pres">
      <dgm:prSet presAssocID="{74DAE3DA-3A3C-40C9-BC79-2EA0554CD314}" presName="node" presStyleLbl="node1" presStyleIdx="5" presStyleCnt="12">
        <dgm:presLayoutVars>
          <dgm:bulletEnabled val="1"/>
        </dgm:presLayoutVars>
      </dgm:prSet>
      <dgm:spPr/>
    </dgm:pt>
    <dgm:pt modelId="{E188CBB1-2456-4CCA-B966-66E149B2B976}" type="pres">
      <dgm:prSet presAssocID="{F6962804-DF6B-4421-8572-F828D266D99B}" presName="sibTrans" presStyleCnt="0"/>
      <dgm:spPr/>
    </dgm:pt>
    <dgm:pt modelId="{5554F6E8-6F36-4131-AB61-302437778B7E}" type="pres">
      <dgm:prSet presAssocID="{58EECA8F-3CAD-4A54-A4DF-A682B64D7E73}" presName="node" presStyleLbl="node1" presStyleIdx="6" presStyleCnt="12">
        <dgm:presLayoutVars>
          <dgm:bulletEnabled val="1"/>
        </dgm:presLayoutVars>
      </dgm:prSet>
      <dgm:spPr/>
    </dgm:pt>
    <dgm:pt modelId="{A03EFC41-7A4A-4295-9368-0E4B0103860C}" type="pres">
      <dgm:prSet presAssocID="{86D813A0-03F9-4840-8A02-B84516D6FB91}" presName="sibTrans" presStyleCnt="0"/>
      <dgm:spPr/>
    </dgm:pt>
    <dgm:pt modelId="{23535850-14FA-4124-8D87-920B2A118E30}" type="pres">
      <dgm:prSet presAssocID="{8DFEF2E7-50C3-428A-8FEF-A5C00F870933}" presName="node" presStyleLbl="node1" presStyleIdx="7" presStyleCnt="12">
        <dgm:presLayoutVars>
          <dgm:bulletEnabled val="1"/>
        </dgm:presLayoutVars>
      </dgm:prSet>
      <dgm:spPr/>
    </dgm:pt>
    <dgm:pt modelId="{86E15734-55BB-4C65-8FC0-5E8C0F7397F8}" type="pres">
      <dgm:prSet presAssocID="{08310CE3-4581-4353-A535-3EF36FE3160E}" presName="sibTrans" presStyleCnt="0"/>
      <dgm:spPr/>
    </dgm:pt>
    <dgm:pt modelId="{DDF5C431-4037-4236-8B0B-9B3ED34EC582}" type="pres">
      <dgm:prSet presAssocID="{AE73666A-7124-4050-ABCC-4FF354180F33}" presName="node" presStyleLbl="node1" presStyleIdx="8" presStyleCnt="12">
        <dgm:presLayoutVars>
          <dgm:bulletEnabled val="1"/>
        </dgm:presLayoutVars>
      </dgm:prSet>
      <dgm:spPr/>
    </dgm:pt>
    <dgm:pt modelId="{B4470EB0-B0B9-4620-843B-631DB05048D5}" type="pres">
      <dgm:prSet presAssocID="{9F8E7366-3AFD-4E43-8F4A-73DF4B4F5840}" presName="sibTrans" presStyleCnt="0"/>
      <dgm:spPr/>
    </dgm:pt>
    <dgm:pt modelId="{47A3408E-9ADA-426D-8EEC-623DD2CFEF7B}" type="pres">
      <dgm:prSet presAssocID="{C582D206-4B17-4580-89A9-2FBDB8DFE773}" presName="node" presStyleLbl="node1" presStyleIdx="9" presStyleCnt="12">
        <dgm:presLayoutVars>
          <dgm:bulletEnabled val="1"/>
        </dgm:presLayoutVars>
      </dgm:prSet>
      <dgm:spPr/>
    </dgm:pt>
    <dgm:pt modelId="{A5A4D661-3C5A-4365-911C-532DFE018C87}" type="pres">
      <dgm:prSet presAssocID="{9317D67E-57A6-4BBF-A183-400E649DE23A}" presName="sibTrans" presStyleCnt="0"/>
      <dgm:spPr/>
    </dgm:pt>
    <dgm:pt modelId="{1694BACA-2426-4C77-AE84-35D31E7A6DA7}" type="pres">
      <dgm:prSet presAssocID="{204A4DC8-C11F-4BCE-8258-97A63156A052}" presName="node" presStyleLbl="node1" presStyleIdx="10" presStyleCnt="12">
        <dgm:presLayoutVars>
          <dgm:bulletEnabled val="1"/>
        </dgm:presLayoutVars>
      </dgm:prSet>
      <dgm:spPr/>
    </dgm:pt>
    <dgm:pt modelId="{3573C42A-8094-438F-9951-18A31AB72F9F}" type="pres">
      <dgm:prSet presAssocID="{CDFD15D2-018B-4970-9CB3-6414F183318B}" presName="sibTrans" presStyleCnt="0"/>
      <dgm:spPr/>
    </dgm:pt>
    <dgm:pt modelId="{9C019158-6538-46C1-8EDD-3A288E6DE804}" type="pres">
      <dgm:prSet presAssocID="{607DF6F3-FDE2-42E7-8236-AD192D055F16}" presName="node" presStyleLbl="node1" presStyleIdx="11" presStyleCnt="12">
        <dgm:presLayoutVars>
          <dgm:bulletEnabled val="1"/>
        </dgm:presLayoutVars>
      </dgm:prSet>
      <dgm:spPr/>
    </dgm:pt>
  </dgm:ptLst>
  <dgm:cxnLst>
    <dgm:cxn modelId="{34FB1107-FA30-40F9-90B6-0F75BF9EB101}" type="presOf" srcId="{204A4DC8-C11F-4BCE-8258-97A63156A052}" destId="{1694BACA-2426-4C77-AE84-35D31E7A6DA7}" srcOrd="0" destOrd="0" presId="urn:microsoft.com/office/officeart/2005/8/layout/default"/>
    <dgm:cxn modelId="{4006C509-F68F-4597-8D1A-50A98D0B9C16}" srcId="{CC242462-CA5A-40BF-A68C-0B9A363F3DA5}" destId="{2A1DC341-E277-4C96-9B94-C7C8B55BBC0E}" srcOrd="3" destOrd="0" parTransId="{218A3C96-CC15-4443-9AAA-47CDC89486D4}" sibTransId="{51391F41-EF81-486E-834C-1EDAF6D09D82}"/>
    <dgm:cxn modelId="{ED769E16-69C8-49B4-9991-E93108A30464}" srcId="{CC242462-CA5A-40BF-A68C-0B9A363F3DA5}" destId="{E8175DEC-01FF-45C8-963D-D263094076D9}" srcOrd="4" destOrd="0" parTransId="{CC8D4789-A28B-4BDA-ABB7-7CEDDEE2CE0A}" sibTransId="{434D060D-3058-49A4-A756-5200D5B203B9}"/>
    <dgm:cxn modelId="{B29B9C3C-070F-41F7-A52C-6B2F6A757935}" type="presOf" srcId="{E2ABAE73-E99D-4DA8-867E-B0EFD5BCC936}" destId="{92C2B202-EE76-4E30-8ADA-77A902BEB0D1}" srcOrd="0" destOrd="0" presId="urn:microsoft.com/office/officeart/2005/8/layout/default"/>
    <dgm:cxn modelId="{42537D3D-BCB9-4DB3-80FC-DA76641BA567}" type="presOf" srcId="{F4FC992F-DB0A-4133-8DF8-AF5A11CE76A3}" destId="{E24D43BA-440B-4764-9F84-2F1D358273C3}" srcOrd="0" destOrd="0" presId="urn:microsoft.com/office/officeart/2005/8/layout/default"/>
    <dgm:cxn modelId="{CEE67F62-A24C-4EDE-BF7D-D2F1EEAC9E63}" srcId="{CC242462-CA5A-40BF-A68C-0B9A363F3DA5}" destId="{AE73666A-7124-4050-ABCC-4FF354180F33}" srcOrd="8" destOrd="0" parTransId="{850FDBFD-96D8-4CD7-9BDF-F11605DC9DCE}" sibTransId="{9F8E7366-3AFD-4E43-8F4A-73DF4B4F5840}"/>
    <dgm:cxn modelId="{72088A67-3A31-46E3-87C4-FF9DFBCC9C7C}" type="presOf" srcId="{CC242462-CA5A-40BF-A68C-0B9A363F3DA5}" destId="{89847EAE-DA05-4709-B502-D5A577DE23E3}" srcOrd="0" destOrd="0" presId="urn:microsoft.com/office/officeart/2005/8/layout/default"/>
    <dgm:cxn modelId="{0243836C-84B4-4655-9495-FF40C8DB567F}" srcId="{CC242462-CA5A-40BF-A68C-0B9A363F3DA5}" destId="{204A4DC8-C11F-4BCE-8258-97A63156A052}" srcOrd="10" destOrd="0" parTransId="{21B4E499-DBFD-407D-B3E8-0F5720C2A6E9}" sibTransId="{CDFD15D2-018B-4970-9CB3-6414F183318B}"/>
    <dgm:cxn modelId="{885D1651-84E5-45D7-AF1A-E7383AE1EE4E}" type="presOf" srcId="{607DF6F3-FDE2-42E7-8236-AD192D055F16}" destId="{9C019158-6538-46C1-8EDD-3A288E6DE804}" srcOrd="0" destOrd="0" presId="urn:microsoft.com/office/officeart/2005/8/layout/default"/>
    <dgm:cxn modelId="{53B88E75-F094-4B67-88EC-DB7FF45F6EF0}" type="presOf" srcId="{2A1DC341-E277-4C96-9B94-C7C8B55BBC0E}" destId="{892E37EC-9B72-4FB4-8DCF-0296BA0FD200}" srcOrd="0" destOrd="0" presId="urn:microsoft.com/office/officeart/2005/8/layout/default"/>
    <dgm:cxn modelId="{1BC1837A-3707-4128-AD78-CE1B0873795E}" type="presOf" srcId="{58EECA8F-3CAD-4A54-A4DF-A682B64D7E73}" destId="{5554F6E8-6F36-4131-AB61-302437778B7E}" srcOrd="0" destOrd="0" presId="urn:microsoft.com/office/officeart/2005/8/layout/default"/>
    <dgm:cxn modelId="{DA94D55A-2565-42D1-936C-C7311F092ED4}" type="presOf" srcId="{AE73666A-7124-4050-ABCC-4FF354180F33}" destId="{DDF5C431-4037-4236-8B0B-9B3ED34EC582}" srcOrd="0" destOrd="0" presId="urn:microsoft.com/office/officeart/2005/8/layout/default"/>
    <dgm:cxn modelId="{47C5E95A-8392-42EF-A5C1-F24394CDFB05}" type="presOf" srcId="{74DAE3DA-3A3C-40C9-BC79-2EA0554CD314}" destId="{FADBB589-0A2E-423C-8B45-CD825938E30A}" srcOrd="0" destOrd="0" presId="urn:microsoft.com/office/officeart/2005/8/layout/default"/>
    <dgm:cxn modelId="{07653B93-BBB7-4942-A4FB-138BC1F3DB10}" type="presOf" srcId="{C582D206-4B17-4580-89A9-2FBDB8DFE773}" destId="{47A3408E-9ADA-426D-8EEC-623DD2CFEF7B}" srcOrd="0" destOrd="0" presId="urn:microsoft.com/office/officeart/2005/8/layout/default"/>
    <dgm:cxn modelId="{05E9A393-22E4-4EF2-98C4-C3EBA02652F4}" srcId="{CC242462-CA5A-40BF-A68C-0B9A363F3DA5}" destId="{E2ABAE73-E99D-4DA8-867E-B0EFD5BCC936}" srcOrd="1" destOrd="0" parTransId="{E711B6E5-0D7B-4035-A947-3CF0E1B9C292}" sibTransId="{C8734552-0A8E-469F-B820-8752C72509B1}"/>
    <dgm:cxn modelId="{EB847A95-16F4-494A-A9BA-B1AF836B7E5D}" srcId="{CC242462-CA5A-40BF-A68C-0B9A363F3DA5}" destId="{409F94E3-B816-429D-8BA8-14E54888FA52}" srcOrd="0" destOrd="0" parTransId="{56F86D56-286B-4C0D-B9C2-161D55330216}" sibTransId="{1E423FBD-C768-4E4D-8B9C-7D93EB20A35A}"/>
    <dgm:cxn modelId="{97727E97-B2F1-439C-A37E-5C40BE375BEC}" srcId="{CC242462-CA5A-40BF-A68C-0B9A363F3DA5}" destId="{C582D206-4B17-4580-89A9-2FBDB8DFE773}" srcOrd="9" destOrd="0" parTransId="{CB87C0F0-4ED4-4D28-B848-5283E137F0BF}" sibTransId="{9317D67E-57A6-4BBF-A183-400E649DE23A}"/>
    <dgm:cxn modelId="{3B5E0898-FBDA-46C9-A01A-9EEED3C5EC29}" srcId="{CC242462-CA5A-40BF-A68C-0B9A363F3DA5}" destId="{F4FC992F-DB0A-4133-8DF8-AF5A11CE76A3}" srcOrd="2" destOrd="0" parTransId="{F35630C0-31F7-4E9C-9C47-4D61997529A9}" sibTransId="{F4A15C5A-A25D-4FE0-B5A3-3C4768F8C71D}"/>
    <dgm:cxn modelId="{AE5FF3A8-FC08-44A9-A3EC-470A277DF2EE}" type="presOf" srcId="{8DFEF2E7-50C3-428A-8FEF-A5C00F870933}" destId="{23535850-14FA-4124-8D87-920B2A118E30}" srcOrd="0" destOrd="0" presId="urn:microsoft.com/office/officeart/2005/8/layout/default"/>
    <dgm:cxn modelId="{683A45D7-0FFB-467C-BFBA-E55D6DA9ED3D}" srcId="{CC242462-CA5A-40BF-A68C-0B9A363F3DA5}" destId="{607DF6F3-FDE2-42E7-8236-AD192D055F16}" srcOrd="11" destOrd="0" parTransId="{9FCFDE55-299B-4A76-B460-10E22CC6FC13}" sibTransId="{D3A7552B-862C-490D-ADC6-C33720913352}"/>
    <dgm:cxn modelId="{B993A2E0-235B-41AF-9D1D-B5A6192FDA22}" srcId="{CC242462-CA5A-40BF-A68C-0B9A363F3DA5}" destId="{74DAE3DA-3A3C-40C9-BC79-2EA0554CD314}" srcOrd="5" destOrd="0" parTransId="{E29EA4BB-B916-436C-A436-B0AA67941863}" sibTransId="{F6962804-DF6B-4421-8572-F828D266D99B}"/>
    <dgm:cxn modelId="{1B59CFE2-6A4E-46D6-8323-27A061983232}" srcId="{CC242462-CA5A-40BF-A68C-0B9A363F3DA5}" destId="{8DFEF2E7-50C3-428A-8FEF-A5C00F870933}" srcOrd="7" destOrd="0" parTransId="{37912FA6-D4F8-4557-A550-38AE5D17F985}" sibTransId="{08310CE3-4581-4353-A535-3EF36FE3160E}"/>
    <dgm:cxn modelId="{23FFD0E2-B999-4114-9F4D-C31DCEA3E92C}" type="presOf" srcId="{E8175DEC-01FF-45C8-963D-D263094076D9}" destId="{B1C76E7E-31BD-4292-9196-62139288966E}" srcOrd="0" destOrd="0" presId="urn:microsoft.com/office/officeart/2005/8/layout/default"/>
    <dgm:cxn modelId="{76348DE4-3C60-4677-8B1F-D1D0936E36DB}" type="presOf" srcId="{409F94E3-B816-429D-8BA8-14E54888FA52}" destId="{72335DFC-CA4F-46A5-9011-D985E85A4AEC}" srcOrd="0" destOrd="0" presId="urn:microsoft.com/office/officeart/2005/8/layout/default"/>
    <dgm:cxn modelId="{0088BEEA-0EA0-43F5-8451-99B6F6675DB1}" srcId="{CC242462-CA5A-40BF-A68C-0B9A363F3DA5}" destId="{58EECA8F-3CAD-4A54-A4DF-A682B64D7E73}" srcOrd="6" destOrd="0" parTransId="{512A5EF0-55D8-4932-B26B-400E0174174F}" sibTransId="{86D813A0-03F9-4840-8A02-B84516D6FB91}"/>
    <dgm:cxn modelId="{2A4D458F-E870-403C-92DB-BC039FA21926}" type="presParOf" srcId="{89847EAE-DA05-4709-B502-D5A577DE23E3}" destId="{72335DFC-CA4F-46A5-9011-D985E85A4AEC}" srcOrd="0" destOrd="0" presId="urn:microsoft.com/office/officeart/2005/8/layout/default"/>
    <dgm:cxn modelId="{2548F6C7-D02C-479A-8B89-705D7F059C78}" type="presParOf" srcId="{89847EAE-DA05-4709-B502-D5A577DE23E3}" destId="{713D9CB1-4A23-44E0-96BF-AFFB761A4A68}" srcOrd="1" destOrd="0" presId="urn:microsoft.com/office/officeart/2005/8/layout/default"/>
    <dgm:cxn modelId="{C41F7551-B79A-4C8F-A6DA-DBC29B10B35D}" type="presParOf" srcId="{89847EAE-DA05-4709-B502-D5A577DE23E3}" destId="{92C2B202-EE76-4E30-8ADA-77A902BEB0D1}" srcOrd="2" destOrd="0" presId="urn:microsoft.com/office/officeart/2005/8/layout/default"/>
    <dgm:cxn modelId="{2112227C-A610-4446-9C52-899D85858377}" type="presParOf" srcId="{89847EAE-DA05-4709-B502-D5A577DE23E3}" destId="{4816BB03-B981-49BD-A07D-5A5FC1BEA63A}" srcOrd="3" destOrd="0" presId="urn:microsoft.com/office/officeart/2005/8/layout/default"/>
    <dgm:cxn modelId="{B08E6116-6428-4906-9763-B5C116962E92}" type="presParOf" srcId="{89847EAE-DA05-4709-B502-D5A577DE23E3}" destId="{E24D43BA-440B-4764-9F84-2F1D358273C3}" srcOrd="4" destOrd="0" presId="urn:microsoft.com/office/officeart/2005/8/layout/default"/>
    <dgm:cxn modelId="{B8343AD6-F772-4DFD-9264-36C05A930A23}" type="presParOf" srcId="{89847EAE-DA05-4709-B502-D5A577DE23E3}" destId="{F5724FCD-A48D-408A-A116-2D78E66175CB}" srcOrd="5" destOrd="0" presId="urn:microsoft.com/office/officeart/2005/8/layout/default"/>
    <dgm:cxn modelId="{EAF527AD-2A12-4188-9076-079BA7481C6A}" type="presParOf" srcId="{89847EAE-DA05-4709-B502-D5A577DE23E3}" destId="{892E37EC-9B72-4FB4-8DCF-0296BA0FD200}" srcOrd="6" destOrd="0" presId="urn:microsoft.com/office/officeart/2005/8/layout/default"/>
    <dgm:cxn modelId="{C3A9A414-DFD8-4D1B-8252-295CA97DD013}" type="presParOf" srcId="{89847EAE-DA05-4709-B502-D5A577DE23E3}" destId="{09FC1975-6D1A-4854-9770-F794D8E5EC37}" srcOrd="7" destOrd="0" presId="urn:microsoft.com/office/officeart/2005/8/layout/default"/>
    <dgm:cxn modelId="{3645EE57-C2F1-48AA-938F-6AB47EDAD257}" type="presParOf" srcId="{89847EAE-DA05-4709-B502-D5A577DE23E3}" destId="{B1C76E7E-31BD-4292-9196-62139288966E}" srcOrd="8" destOrd="0" presId="urn:microsoft.com/office/officeart/2005/8/layout/default"/>
    <dgm:cxn modelId="{DC2B326D-77BE-42C0-BE2E-59DDC5FF9A4A}" type="presParOf" srcId="{89847EAE-DA05-4709-B502-D5A577DE23E3}" destId="{98444018-1FA0-42F4-B7D3-F4A32B30EE7B}" srcOrd="9" destOrd="0" presId="urn:microsoft.com/office/officeart/2005/8/layout/default"/>
    <dgm:cxn modelId="{8B90643E-B22E-49B3-9AA6-92F43B529E8E}" type="presParOf" srcId="{89847EAE-DA05-4709-B502-D5A577DE23E3}" destId="{FADBB589-0A2E-423C-8B45-CD825938E30A}" srcOrd="10" destOrd="0" presId="urn:microsoft.com/office/officeart/2005/8/layout/default"/>
    <dgm:cxn modelId="{79B2DCF7-8B00-4044-9314-D9108EA16D47}" type="presParOf" srcId="{89847EAE-DA05-4709-B502-D5A577DE23E3}" destId="{E188CBB1-2456-4CCA-B966-66E149B2B976}" srcOrd="11" destOrd="0" presId="urn:microsoft.com/office/officeart/2005/8/layout/default"/>
    <dgm:cxn modelId="{164462B4-AEC5-441E-9F8E-2569A991C61B}" type="presParOf" srcId="{89847EAE-DA05-4709-B502-D5A577DE23E3}" destId="{5554F6E8-6F36-4131-AB61-302437778B7E}" srcOrd="12" destOrd="0" presId="urn:microsoft.com/office/officeart/2005/8/layout/default"/>
    <dgm:cxn modelId="{40E33F99-87C2-4CB4-BE52-C0BC00A417E0}" type="presParOf" srcId="{89847EAE-DA05-4709-B502-D5A577DE23E3}" destId="{A03EFC41-7A4A-4295-9368-0E4B0103860C}" srcOrd="13" destOrd="0" presId="urn:microsoft.com/office/officeart/2005/8/layout/default"/>
    <dgm:cxn modelId="{11320CAF-C863-48C5-959B-2E9960848FD6}" type="presParOf" srcId="{89847EAE-DA05-4709-B502-D5A577DE23E3}" destId="{23535850-14FA-4124-8D87-920B2A118E30}" srcOrd="14" destOrd="0" presId="urn:microsoft.com/office/officeart/2005/8/layout/default"/>
    <dgm:cxn modelId="{0C5D55E2-000E-44BE-8353-302E9F2DC8E0}" type="presParOf" srcId="{89847EAE-DA05-4709-B502-D5A577DE23E3}" destId="{86E15734-55BB-4C65-8FC0-5E8C0F7397F8}" srcOrd="15" destOrd="0" presId="urn:microsoft.com/office/officeart/2005/8/layout/default"/>
    <dgm:cxn modelId="{5973B3FE-F049-47CF-98B7-1B39A76B29EE}" type="presParOf" srcId="{89847EAE-DA05-4709-B502-D5A577DE23E3}" destId="{DDF5C431-4037-4236-8B0B-9B3ED34EC582}" srcOrd="16" destOrd="0" presId="urn:microsoft.com/office/officeart/2005/8/layout/default"/>
    <dgm:cxn modelId="{F4AF6551-9532-423F-A05A-36190A881AB9}" type="presParOf" srcId="{89847EAE-DA05-4709-B502-D5A577DE23E3}" destId="{B4470EB0-B0B9-4620-843B-631DB05048D5}" srcOrd="17" destOrd="0" presId="urn:microsoft.com/office/officeart/2005/8/layout/default"/>
    <dgm:cxn modelId="{4FAB18B6-4EBC-4C0E-91DB-C4072B90B667}" type="presParOf" srcId="{89847EAE-DA05-4709-B502-D5A577DE23E3}" destId="{47A3408E-9ADA-426D-8EEC-623DD2CFEF7B}" srcOrd="18" destOrd="0" presId="urn:microsoft.com/office/officeart/2005/8/layout/default"/>
    <dgm:cxn modelId="{06DB3F70-69D6-4529-B3FB-341FE9CC30FC}" type="presParOf" srcId="{89847EAE-DA05-4709-B502-D5A577DE23E3}" destId="{A5A4D661-3C5A-4365-911C-532DFE018C87}" srcOrd="19" destOrd="0" presId="urn:microsoft.com/office/officeart/2005/8/layout/default"/>
    <dgm:cxn modelId="{E38E1661-E804-4F1F-8BBA-093C30B001C9}" type="presParOf" srcId="{89847EAE-DA05-4709-B502-D5A577DE23E3}" destId="{1694BACA-2426-4C77-AE84-35D31E7A6DA7}" srcOrd="20" destOrd="0" presId="urn:microsoft.com/office/officeart/2005/8/layout/default"/>
    <dgm:cxn modelId="{3C10160C-BF53-486A-8367-A482765FE3B0}" type="presParOf" srcId="{89847EAE-DA05-4709-B502-D5A577DE23E3}" destId="{3573C42A-8094-438F-9951-18A31AB72F9F}" srcOrd="21" destOrd="0" presId="urn:microsoft.com/office/officeart/2005/8/layout/default"/>
    <dgm:cxn modelId="{B0156688-E77C-47A2-A469-295E21491F2F}" type="presParOf" srcId="{89847EAE-DA05-4709-B502-D5A577DE23E3}" destId="{9C019158-6538-46C1-8EDD-3A288E6DE804}"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35DFC-CA4F-46A5-9011-D985E85A4AEC}">
      <dsp:nvSpPr>
        <dsp:cNvPr id="0" name=""/>
        <dsp:cNvSpPr/>
      </dsp:nvSpPr>
      <dsp:spPr>
        <a:xfrm>
          <a:off x="255552" y="2370"/>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SignalR</a:t>
          </a:r>
          <a:endParaRPr lang="en-US" sz="2200" kern="1200"/>
        </a:p>
      </dsp:txBody>
      <dsp:txXfrm>
        <a:off x="255552" y="2370"/>
        <a:ext cx="2480479" cy="1488287"/>
      </dsp:txXfrm>
    </dsp:sp>
    <dsp:sp modelId="{92C2B202-EE76-4E30-8ADA-77A902BEB0D1}">
      <dsp:nvSpPr>
        <dsp:cNvPr id="0" name=""/>
        <dsp:cNvSpPr/>
      </dsp:nvSpPr>
      <dsp:spPr>
        <a:xfrm>
          <a:off x="2984079" y="2370"/>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Razor class libraries</a:t>
          </a:r>
          <a:endParaRPr lang="en-US" sz="2200" kern="1200"/>
        </a:p>
      </dsp:txBody>
      <dsp:txXfrm>
        <a:off x="2984079" y="2370"/>
        <a:ext cx="2480479" cy="1488287"/>
      </dsp:txXfrm>
    </dsp:sp>
    <dsp:sp modelId="{E24D43BA-440B-4764-9F84-2F1D358273C3}">
      <dsp:nvSpPr>
        <dsp:cNvPr id="0" name=""/>
        <dsp:cNvSpPr/>
      </dsp:nvSpPr>
      <dsp:spPr>
        <a:xfrm>
          <a:off x="5712606" y="2370"/>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Identity UI library &amp; scaffolding</a:t>
          </a:r>
          <a:endParaRPr lang="en-US" sz="2200" kern="1200"/>
        </a:p>
      </dsp:txBody>
      <dsp:txXfrm>
        <a:off x="5712606" y="2370"/>
        <a:ext cx="2480479" cy="1488287"/>
      </dsp:txXfrm>
    </dsp:sp>
    <dsp:sp modelId="{892E37EC-9B72-4FB4-8DCF-0296BA0FD200}">
      <dsp:nvSpPr>
        <dsp:cNvPr id="0" name=""/>
        <dsp:cNvSpPr/>
      </dsp:nvSpPr>
      <dsp:spPr>
        <a:xfrm>
          <a:off x="8441133" y="2370"/>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HTTPS</a:t>
          </a:r>
          <a:endParaRPr lang="en-US" sz="2200" kern="1200"/>
        </a:p>
      </dsp:txBody>
      <dsp:txXfrm>
        <a:off x="8441133" y="2370"/>
        <a:ext cx="2480479" cy="1488287"/>
      </dsp:txXfrm>
    </dsp:sp>
    <dsp:sp modelId="{B1C76E7E-31BD-4292-9196-62139288966E}">
      <dsp:nvSpPr>
        <dsp:cNvPr id="0" name=""/>
        <dsp:cNvSpPr/>
      </dsp:nvSpPr>
      <dsp:spPr>
        <a:xfrm>
          <a:off x="255552" y="1738706"/>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GDPR</a:t>
          </a:r>
          <a:endParaRPr lang="en-US" sz="2200" kern="1200"/>
        </a:p>
      </dsp:txBody>
      <dsp:txXfrm>
        <a:off x="255552" y="1738706"/>
        <a:ext cx="2480479" cy="1488287"/>
      </dsp:txXfrm>
    </dsp:sp>
    <dsp:sp modelId="{FADBB589-0A2E-423C-8B45-CD825938E30A}">
      <dsp:nvSpPr>
        <dsp:cNvPr id="0" name=""/>
        <dsp:cNvSpPr/>
      </dsp:nvSpPr>
      <dsp:spPr>
        <a:xfrm>
          <a:off x="2984079" y="1738706"/>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MVC functional testing</a:t>
          </a:r>
          <a:endParaRPr lang="en-US" sz="2200" kern="1200"/>
        </a:p>
      </dsp:txBody>
      <dsp:txXfrm>
        <a:off x="2984079" y="1738706"/>
        <a:ext cx="2480479" cy="1488287"/>
      </dsp:txXfrm>
    </dsp:sp>
    <dsp:sp modelId="{5554F6E8-6F36-4131-AB61-302437778B7E}">
      <dsp:nvSpPr>
        <dsp:cNvPr id="0" name=""/>
        <dsp:cNvSpPr/>
      </dsp:nvSpPr>
      <dsp:spPr>
        <a:xfrm>
          <a:off x="5712606" y="1738706"/>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[ApiController], ActionResult&lt;T&gt;</a:t>
          </a:r>
          <a:endParaRPr lang="en-US" sz="2200" kern="1200"/>
        </a:p>
      </dsp:txBody>
      <dsp:txXfrm>
        <a:off x="5712606" y="1738706"/>
        <a:ext cx="2480479" cy="1488287"/>
      </dsp:txXfrm>
    </dsp:sp>
    <dsp:sp modelId="{23535850-14FA-4124-8D87-920B2A118E30}">
      <dsp:nvSpPr>
        <dsp:cNvPr id="0" name=""/>
        <dsp:cNvSpPr/>
      </dsp:nvSpPr>
      <dsp:spPr>
        <a:xfrm>
          <a:off x="8441133" y="1738706"/>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IHttpClientFactory</a:t>
          </a:r>
          <a:endParaRPr lang="en-US" sz="2200" kern="1200"/>
        </a:p>
      </dsp:txBody>
      <dsp:txXfrm>
        <a:off x="8441133" y="1738706"/>
        <a:ext cx="2480479" cy="1488287"/>
      </dsp:txXfrm>
    </dsp:sp>
    <dsp:sp modelId="{DDF5C431-4037-4236-8B0B-9B3ED34EC582}">
      <dsp:nvSpPr>
        <dsp:cNvPr id="0" name=""/>
        <dsp:cNvSpPr/>
      </dsp:nvSpPr>
      <dsp:spPr>
        <a:xfrm>
          <a:off x="255552" y="3475041"/>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Kestrel on Sockets</a:t>
          </a:r>
          <a:endParaRPr lang="en-US" sz="2200" kern="1200"/>
        </a:p>
      </dsp:txBody>
      <dsp:txXfrm>
        <a:off x="255552" y="3475041"/>
        <a:ext cx="2480479" cy="1488287"/>
      </dsp:txXfrm>
    </dsp:sp>
    <dsp:sp modelId="{47A3408E-9ADA-426D-8EEC-623DD2CFEF7B}">
      <dsp:nvSpPr>
        <dsp:cNvPr id="0" name=""/>
        <dsp:cNvSpPr/>
      </dsp:nvSpPr>
      <dsp:spPr>
        <a:xfrm>
          <a:off x="2984079" y="3475041"/>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Generic host builder</a:t>
          </a:r>
          <a:endParaRPr lang="en-US" sz="2200" kern="1200"/>
        </a:p>
      </dsp:txBody>
      <dsp:txXfrm>
        <a:off x="2984079" y="3475041"/>
        <a:ext cx="2480479" cy="1488287"/>
      </dsp:txXfrm>
    </dsp:sp>
    <dsp:sp modelId="{1694BACA-2426-4C77-AE84-35D31E7A6DA7}">
      <dsp:nvSpPr>
        <dsp:cNvPr id="0" name=""/>
        <dsp:cNvSpPr/>
      </dsp:nvSpPr>
      <dsp:spPr>
        <a:xfrm>
          <a:off x="5712606" y="3475041"/>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Performance</a:t>
          </a:r>
          <a:endParaRPr lang="en-US" sz="2200" kern="1200"/>
        </a:p>
      </dsp:txBody>
      <dsp:txXfrm>
        <a:off x="5712606" y="3475041"/>
        <a:ext cx="2480479" cy="1488287"/>
      </dsp:txXfrm>
    </dsp:sp>
    <dsp:sp modelId="{9C019158-6538-46C1-8EDD-3A288E6DE804}">
      <dsp:nvSpPr>
        <dsp:cNvPr id="0" name=""/>
        <dsp:cNvSpPr/>
      </dsp:nvSpPr>
      <dsp:spPr>
        <a:xfrm>
          <a:off x="8441133" y="3475041"/>
          <a:ext cx="2480479" cy="148828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baseline="0"/>
            <a:t>Updated SPA templates</a:t>
          </a:r>
          <a:endParaRPr lang="en-US" sz="2200" kern="1200"/>
        </a:p>
      </dsp:txBody>
      <dsp:txXfrm>
        <a:off x="8441133" y="3475041"/>
        <a:ext cx="2480479" cy="148828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techempower.com/benchmarks/#section=data-r16&amp;hw=ph&amp;test=plaintex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07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 new platform is born. </a:t>
            </a:r>
            <a:r>
              <a:rPr lang="en-US" b="0"/>
              <a:t>Along with HP,</a:t>
            </a:r>
            <a:r>
              <a:rPr lang="en-US" b="0" baseline="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project begins. </a:t>
            </a:r>
            <a:r>
              <a:rPr lang="en-US"/>
              <a:t>The CLI</a:t>
            </a:r>
            <a:r>
              <a:rPr lang="en-US" baseline="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ASP.NET MVC web development stack is released to </a:t>
            </a:r>
            <a:r>
              <a:rPr lang="en-US" b="1" baseline="0" err="1"/>
              <a:t>CodePlex</a:t>
            </a:r>
            <a:r>
              <a:rPr lang="en-US" b="1" baseline="0"/>
              <a:t> as open source. </a:t>
            </a:r>
            <a:r>
              <a:rPr lang="en-US" b="0" baseline="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Hell</a:t>
            </a:r>
            <a:r>
              <a:rPr lang="en-US" b="1" baseline="0"/>
              <a:t> freezes over &amp; pigs fly. </a:t>
            </a:r>
            <a:r>
              <a:rPr lang="en-US"/>
              <a:t>Early 2014 at Microsoft’s BUILD</a:t>
            </a:r>
            <a:r>
              <a:rPr lang="en-US" baseline="0"/>
              <a:t> conference</a:t>
            </a:r>
            <a:r>
              <a:rPr lang="en-US"/>
              <a:t>, Anders Hejlsberg, the father of C#,</a:t>
            </a:r>
            <a:r>
              <a:rPr lang="en-US" baseline="0"/>
              <a:t> releases </a:t>
            </a:r>
            <a:r>
              <a:rPr lang="en-US"/>
              <a:t>the .NET Compiler</a:t>
            </a:r>
            <a:r>
              <a:rPr lang="en-US" baseline="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Mono comes home. </a:t>
            </a:r>
            <a:r>
              <a:rPr lang="en-US"/>
              <a:t>In</a:t>
            </a:r>
            <a:r>
              <a:rPr lang="en-US" baseline="0"/>
              <a:t> early 2016, Microsoft finally acquires Xamarin and brings Miguel de Icaza into Developer Division. Mono joins the .NET foundation and is officially supported and contributed to by Microsoft. The Microsoft community officially meets the Mono community.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a:t>.NET Core 2.0 Released. </a:t>
            </a:r>
            <a:r>
              <a:rPr lang="en-US" b="0" baseline="0"/>
              <a:t>Our cross platform and open source implementation of .NET finally releases to the world with unified tooling support across multiple operating systems and editors. </a:t>
            </a:r>
            <a:endParaRPr lang="en-US"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10/10/2018 8:47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now. More than 20,000 contributors* from 3700 companies have contributed to .NET Core and related open source repositories, with over half of the contributions coming from outside Microsoft. </a:t>
            </a:r>
          </a:p>
          <a:p>
            <a:endParaRPr lang="en-US" dirty="0"/>
          </a:p>
          <a:p>
            <a:r>
              <a:rPr lang="en-US" dirty="0"/>
              <a:t>In the last year we have seen over half a million developers use .NET Core, the cross-platform, high-performance, implementation of .NET. </a:t>
            </a:r>
            <a:endParaRPr lang="en-US" dirty="0">
              <a:cs typeface="Calibri"/>
            </a:endParaRPr>
          </a:p>
          <a:p>
            <a:pPr defTabSz="966501">
              <a:defRPr/>
            </a:pPr>
            <a:endParaRPr lang="en-US" dirty="0"/>
          </a:p>
          <a:p>
            <a:pPr defTabSz="966501">
              <a:defRPr/>
            </a:pPr>
            <a:endParaRPr lang="en-US" dirty="0">
              <a:cs typeface="Calibri"/>
            </a:endParaRPr>
          </a:p>
          <a:p>
            <a:pPr defTabSz="966501">
              <a:defRPr/>
            </a:pPr>
            <a:r>
              <a:rPr lang="en-US" dirty="0"/>
              <a:t>*contributor = Submitted a Pull Request or </a:t>
            </a:r>
            <a:r>
              <a:rPr lang="en-US" i="1" dirty="0"/>
              <a:t>Created </a:t>
            </a:r>
            <a:r>
              <a:rPr lang="en-US" dirty="0"/>
              <a:t>an Issue. Data up to March 2018.</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12</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736840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 </a:t>
            </a:r>
            <a:r>
              <a:rPr lang="en-US" b="1" dirty="0" err="1"/>
              <a:t>Zemlin</a:t>
            </a:r>
            <a:r>
              <a:rPr lang="en-US" b="1" dirty="0"/>
              <a:t>, Executive</a:t>
            </a:r>
            <a:r>
              <a:rPr lang="en-US" b="1" baseline="0" dirty="0"/>
              <a:t> director of Linux foundation said “There are 10’s of millions of open source projects, invest in the ones with sustainable ecosystems”. .NET is one of those projects. </a:t>
            </a:r>
            <a:r>
              <a:rPr lang="en-US" dirty="0"/>
              <a:t>CNCF</a:t>
            </a:r>
            <a:r>
              <a:rPr lang="en-US" baseline="0" dirty="0"/>
              <a:t> tracks the top 30 highest velocity open source projects. </a:t>
            </a:r>
            <a:r>
              <a:rPr lang="en-US" dirty="0"/>
              <a:t>This is a logarithmic</a:t>
            </a:r>
            <a:r>
              <a:rPr lang="en-US" baseline="0" dirty="0"/>
              <a:t> scale to measure OSS project velocity with commits on the X axis and PRs and issues on the Y axis, with # of authors indicated by the size of the circle. The farther upper right the more activity a project has. Linux Kernel is #1, followed by Chromium, Kubernetes and </a:t>
            </a:r>
            <a:r>
              <a:rPr lang="en-US" baseline="0" dirty="0" err="1"/>
              <a:t>VSCode</a:t>
            </a:r>
            <a:r>
              <a:rPr lang="en-US" baseline="0" dirty="0"/>
              <a:t>. Notice .NET is the #1 application framework. And huge shout-out to the community for contributing to our docs!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270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4"/>
              </a:rPr>
              <a:t>https://www.techempower.com/benchmarks/#section=data-r16&amp;hw=ph&amp;test=plaintext</a:t>
            </a:r>
            <a:r>
              <a:rPr lang="en-US" dirty="0"/>
              <a:t> </a:t>
            </a:r>
          </a:p>
          <a:p>
            <a:endParaRPr lang="en-US" dirty="0"/>
          </a:p>
          <a:p>
            <a:r>
              <a:rPr lang="en-US" b="1" dirty="0"/>
              <a:t>In the latest benchmarks on raw platform performance, .NET is more than 8 times faster than Node.js</a:t>
            </a:r>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17</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numbers show the micro framework tests (as opposed to the raw platform tests) which makes them more realistic. </a:t>
            </a:r>
          </a:p>
          <a:p>
            <a:r>
              <a:rPr lang="en-US"/>
              <a:t>Call out the incredible performance increase in the REAL WORLD data access scenario. </a:t>
            </a:r>
          </a:p>
          <a:p>
            <a:endParaRPr lang="en-US"/>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358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Bing.com moved to .NET Core 2.1 and saw incredible performance gains. It made a wave of news. Check out the interview with the lead engineer: https://channel9.msdn.com/Events/dotnetConf/2018/S318</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4216255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blog post that details the performance improvements with Span&lt;T&gt;</a:t>
            </a:r>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2487609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2374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282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Azure is the .NET developer’s cloud. There are hundreds of developer services accessible to C# developers. From fully managed platform as a service with App Service, to serverless event driven Azure functions to relational and non-relational databases, the .NET developer is a primary target customer. We make developing against these services as integrated and productive as a .NET developer would expect.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10/10/2018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198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there are a lot of great tools in Visual Studio for building applications. But what’s even better is the latest tools for building, monitoring, and managing your cloud applications. Whether that’s web applications hosted in App Service, or serverless Azure functions with C#, or containerized apps with Docker, we have you covered. </a:t>
            </a:r>
          </a:p>
        </p:txBody>
      </p:sp>
      <p:sp>
        <p:nvSpPr>
          <p:cNvPr id="4" name="Slide Number Placeholder 3"/>
          <p:cNvSpPr>
            <a:spLocks noGrp="1"/>
          </p:cNvSpPr>
          <p:nvPr>
            <p:ph type="sldNum" sz="quarter" idx="5"/>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3685246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1590329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File new --- show HTTPs is set up for you, GDPR “cookie” / UI / profile already set up -- Show scaffolded UI</a:t>
            </a:r>
          </a:p>
          <a:p>
            <a:r>
              <a:rPr lang="en-US" dirty="0"/>
              <a:t>Azure </a:t>
            </a:r>
            <a:r>
              <a:rPr lang="en-US" dirty="0" err="1"/>
              <a:t>SignalR</a:t>
            </a:r>
            <a:r>
              <a:rPr lang="en-US" dirty="0"/>
              <a:t> Service</a:t>
            </a:r>
          </a:p>
          <a:p>
            <a:endParaRPr lang="en-US" dirty="0"/>
          </a:p>
          <a:p>
            <a:r>
              <a:rPr lang="en-US" dirty="0"/>
              <a:t>-- 8min</a:t>
            </a:r>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HTTP/2, API security, show the meetup or GitHub API / show swagger</a:t>
            </a:r>
          </a:p>
          <a:p>
            <a:r>
              <a:rPr lang="en-US" dirty="0"/>
              <a:t>Bootstrap 4 template updates</a:t>
            </a:r>
          </a:p>
          <a:p>
            <a:r>
              <a:rPr lang="en-US" dirty="0"/>
              <a:t>Angular templates</a:t>
            </a:r>
          </a:p>
          <a:p>
            <a:endParaRPr lang="en-US" dirty="0"/>
          </a:p>
          <a:p>
            <a:r>
              <a:rPr lang="en-US" dirty="0"/>
              <a:t>-- 8min</a:t>
            </a:r>
          </a:p>
        </p:txBody>
      </p:sp>
      <p:sp>
        <p:nvSpPr>
          <p:cNvPr id="4" name="Slide Number Placeholder 3"/>
          <p:cNvSpPr>
            <a:spLocks noGrp="1"/>
          </p:cNvSpPr>
          <p:nvPr>
            <p:ph type="sldNum" sz="quarter" idx="10"/>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4115367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93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36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a:t>
            </a:r>
          </a:p>
        </p:txBody>
      </p:sp>
      <p:sp>
        <p:nvSpPr>
          <p:cNvPr id="4" name="Slide Number Placeholder 3"/>
          <p:cNvSpPr>
            <a:spLocks noGrp="1"/>
          </p:cNvSpPr>
          <p:nvPr>
            <p:ph type="sldNum" sz="quarter" idx="10"/>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3913341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077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8min</a:t>
            </a:r>
          </a:p>
        </p:txBody>
      </p:sp>
      <p:sp>
        <p:nvSpPr>
          <p:cNvPr id="4" name="Slide Number Placeholder 3"/>
          <p:cNvSpPr>
            <a:spLocks noGrp="1"/>
          </p:cNvSpPr>
          <p:nvPr>
            <p:ph type="sldNum" sz="quarter" idx="10"/>
          </p:nvPr>
        </p:nvSpPr>
        <p:spPr/>
        <p:txBody>
          <a:bodyPr/>
          <a:lstStyle/>
          <a:p>
            <a:fld id="{E0AE778D-2A57-4226-B72B-26EA3CA60131}" type="slidenum">
              <a:rPr lang="en-US" smtClean="0"/>
              <a:t>44</a:t>
            </a:fld>
            <a:endParaRPr lang="en-US"/>
          </a:p>
        </p:txBody>
      </p:sp>
    </p:spTree>
    <p:extLst>
      <p:ext uri="{BB962C8B-B14F-4D97-AF65-F5344CB8AC3E}">
        <p14:creationId xmlns:p14="http://schemas.microsoft.com/office/powerpoint/2010/main" val="3542438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Cognitive services uses pretrained models. These are super easy to use set of services for vision recognition, speech and text. </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10/10/2018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many specific domains you need to build and train your own models. ML.NET is built for .NET developers to do exactly that. ML.NET is a Machine Learning framework for .NET developers to build custom ML Models. </a:t>
            </a:r>
          </a:p>
          <a:p>
            <a:endParaRPr lang="en-US" dirty="0"/>
          </a:p>
          <a:p>
            <a:r>
              <a:rPr lang="en-US" dirty="0"/>
              <a:t>ML.NET is developer focused which means we are going to optimize for common developer scenarios like recommendation, sentiment analysis</a:t>
            </a:r>
          </a:p>
          <a:p>
            <a:endParaRPr lang="en-US" dirty="0"/>
          </a:p>
          <a:p>
            <a:r>
              <a:rPr lang="en-US" dirty="0"/>
              <a:t>ML.NET is based upon a decade of internal goodness </a:t>
            </a:r>
          </a:p>
          <a:p>
            <a:endParaRPr lang="en-US" dirty="0"/>
          </a:p>
          <a:p>
            <a:r>
              <a:rPr lang="en-US" dirty="0"/>
              <a:t>ML.NET is open source and cross-platform</a:t>
            </a:r>
          </a:p>
          <a:p>
            <a:pPr lvl="0"/>
            <a:endParaRPr lang="en-US" dirty="0"/>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10/10/2018 9:09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650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base libraries ad </a:t>
            </a:r>
            <a:r>
              <a:rPr lang="en-US" b="0" baseline="0"/>
              <a:t>.NET Standard. </a:t>
            </a:r>
            <a:r>
              <a:rPr lang="en-US" baseline="0"/>
              <a:t>This means not only are your .NET skills portable, but your </a:t>
            </a:r>
            <a:r>
              <a:rPr lang="en-US" i="1" baseline="0"/>
              <a:t>actual code </a:t>
            </a:r>
            <a:r>
              <a:rPr lang="en-US" baseline="0"/>
              <a:t>is portable no matter what you’re building. This makes it easy to share libraries across the breadth of applications people build. </a:t>
            </a:r>
          </a:p>
          <a:p>
            <a:endParaRPr lang="en-US" baseline="0"/>
          </a:p>
          <a:p>
            <a:r>
              <a:rPr lang="en-US" baseline="0"/>
              <a:t>Additionally, there are a broad set of development tools that makes it really productive to write, debug, build and manage code bases. </a:t>
            </a:r>
          </a:p>
          <a:p>
            <a:endParaRPr lang="en-US"/>
          </a:p>
          <a:p>
            <a:r>
              <a:rPr lang="en-US"/>
              <a:t>See:</a:t>
            </a:r>
            <a:r>
              <a:rPr lang="en-US" baseline="0"/>
              <a:t> www.dot.net</a:t>
            </a: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48</a:t>
            </a:fld>
            <a:endParaRPr lang="en-US"/>
          </a:p>
        </p:txBody>
      </p:sp>
    </p:spTree>
    <p:extLst>
      <p:ext uri="{BB962C8B-B14F-4D97-AF65-F5344CB8AC3E}">
        <p14:creationId xmlns:p14="http://schemas.microsoft.com/office/powerpoint/2010/main" val="2950144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a:t>
            </a:r>
          </a:p>
        </p:txBody>
      </p:sp>
      <p:sp>
        <p:nvSpPr>
          <p:cNvPr id="4" name="Slide Number Placeholder 3"/>
          <p:cNvSpPr>
            <a:spLocks noGrp="1"/>
          </p:cNvSpPr>
          <p:nvPr>
            <p:ph type="sldNum" sz="quarter" idx="10"/>
          </p:nvPr>
        </p:nvSpPr>
        <p:spPr/>
        <p:txBody>
          <a:bodyPr/>
          <a:lstStyle/>
          <a:p>
            <a:fld id="{E0AE778D-2A57-4226-B72B-26EA3CA60131}" type="slidenum">
              <a:rPr lang="en-US" smtClean="0"/>
              <a:t>49</a:t>
            </a:fld>
            <a:endParaRPr lang="en-US"/>
          </a:p>
        </p:txBody>
      </p:sp>
    </p:spTree>
    <p:extLst>
      <p:ext uri="{BB962C8B-B14F-4D97-AF65-F5344CB8AC3E}">
        <p14:creationId xmlns:p14="http://schemas.microsoft.com/office/powerpoint/2010/main" val="2651973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hope what we showed you today reinforced our commitment to .NET for building anything you can imagine. It’s the best time to be a .NET developer and we have some very exciting innovations being made to the platform. The ecosystem is growing and it’s thanks to you! Please get involved and learn more on our website.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58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https://www.youtube.com/watch?v=hUNKUwYH0Tg </a:t>
            </a: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2259105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8</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ecosystem starts with you! Get involved by joining (or running!) a meetup. Contribute to projects, or just read the news. Visit www.dotnetfoundation.org</a:t>
            </a:r>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923160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96251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10/10/2018</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54801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5355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 id="214748375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hyperlink" Target="https://meetup.com/pro/dotne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hyperlink" Target="https://www.techempower.com/benchmarks/#section=data-r16&amp;hw=ph&amp;test=plaintext" TargetMode="Externa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hyperlink" Target="https://www.techempower.com/benchmarks/#section=data-r16&amp;hw=ph&amp;test=fortune&amp;a=2"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channel9.msdn.com/Events/dotnetConf/2018/S318"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hyperlink" Target="https://aka.ms/dotnetper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hyperlink" Target="https://aka.ms/migratetothecloud"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21.png"/><Relationship Id="rId10"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hyperlink" Target="http://www.dot.net/" TargetMode="External"/><Relationship Id="rId2" Type="http://schemas.openxmlformats.org/officeDocument/2006/relationships/notesSlide" Target="../notesSlides/notesSlide42.xml"/><Relationship Id="rId16"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5.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7.png"/><Relationship Id="rId10" Type="http://schemas.openxmlformats.org/officeDocument/2006/relationships/image" Target="../media/image23.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hUNKUwYH0T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emf"/></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hyperlink" Target="http://www.dotnetfoundatio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33C7167-B7ED-45CE-AF96-40809D1A34D1}"/>
              </a:ext>
            </a:extLst>
          </p:cNvPr>
          <p:cNvGrpSpPr/>
          <p:nvPr/>
        </p:nvGrpSpPr>
        <p:grpSpPr>
          <a:xfrm>
            <a:off x="1393371" y="53378"/>
            <a:ext cx="9405256" cy="7107276"/>
            <a:chOff x="1393371" y="53378"/>
            <a:chExt cx="9405256" cy="7107276"/>
          </a:xfrm>
        </p:grpSpPr>
        <p:pic>
          <p:nvPicPr>
            <p:cNvPr id="2" name="Picture 1">
              <a:extLst>
                <a:ext uri="{FF2B5EF4-FFF2-40B4-BE49-F238E27FC236}">
                  <a16:creationId xmlns:a16="http://schemas.microsoft.com/office/drawing/2014/main" id="{C144D55D-9D4A-4CD4-9C79-8C1C5A894FD3}"/>
                </a:ext>
              </a:extLst>
            </p:cNvPr>
            <p:cNvPicPr>
              <a:picLocks noChangeAspect="1"/>
            </p:cNvPicPr>
            <p:nvPr/>
          </p:nvPicPr>
          <p:blipFill>
            <a:blip r:embed="rId3"/>
            <a:stretch>
              <a:fillRect/>
            </a:stretch>
          </p:blipFill>
          <p:spPr>
            <a:xfrm>
              <a:off x="1393371" y="53378"/>
              <a:ext cx="9405256" cy="6858000"/>
            </a:xfrm>
            <a:prstGeom prst="rect">
              <a:avLst/>
            </a:prstGeom>
          </p:spPr>
        </p:pic>
        <p:sp>
          <p:nvSpPr>
            <p:cNvPr id="4" name="Rectangle 3">
              <a:extLst>
                <a:ext uri="{FF2B5EF4-FFF2-40B4-BE49-F238E27FC236}">
                  <a16:creationId xmlns:a16="http://schemas.microsoft.com/office/drawing/2014/main" id="{74CC293A-2647-413D-82D6-291FE30489D8}"/>
                </a:ext>
              </a:extLst>
            </p:cNvPr>
            <p:cNvSpPr/>
            <p:nvPr/>
          </p:nvSpPr>
          <p:spPr bwMode="auto">
            <a:xfrm>
              <a:off x="1393371" y="3429000"/>
              <a:ext cx="9405256" cy="373165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D15A6A6C-352F-4E21-A8ED-73661A03918F}"/>
              </a:ext>
            </a:extLst>
          </p:cNvPr>
          <p:cNvSpPr txBox="1"/>
          <p:nvPr/>
        </p:nvSpPr>
        <p:spPr>
          <a:xfrm>
            <a:off x="0" y="5965194"/>
            <a:ext cx="1219200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Join us: </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
              </a:rPr>
              <a:t>meetup.com/pro/dotnet</a:t>
            </a: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6" name="Rectangle 5">
            <a:extLst>
              <a:ext uri="{FF2B5EF4-FFF2-40B4-BE49-F238E27FC236}">
                <a16:creationId xmlns:a16="http://schemas.microsoft.com/office/drawing/2014/main" id="{EE43444A-ABD0-474E-A985-3B7285C95E66}"/>
              </a:ext>
            </a:extLst>
          </p:cNvPr>
          <p:cNvSpPr/>
          <p:nvPr/>
        </p:nvSpPr>
        <p:spPr bwMode="auto">
          <a:xfrm>
            <a:off x="1393374" y="3601996"/>
            <a:ext cx="2743203" cy="2062427"/>
          </a:xfrm>
          <a:prstGeom prst="rect">
            <a:avLst/>
          </a:prstGeom>
          <a:solidFill>
            <a:srgbClr val="F8F8F8"/>
          </a:solid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Groups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kumimoji="0" lang="en-US" sz="4400" i="0" u="none" strike="noStrike" kern="1200" cap="none" spc="0" normalizeH="0" baseline="0" noProof="0" dirty="0">
                <a:ln>
                  <a:noFill/>
                </a:ln>
                <a:solidFill>
                  <a:srgbClr val="505050"/>
                </a:solidFill>
                <a:effectLst/>
                <a:uLnTx/>
                <a:uFillTx/>
                <a:latin typeface="Segoe UI"/>
                <a:ea typeface="+mn-ea"/>
                <a:cs typeface="+mn-cs"/>
              </a:rPr>
              <a:t>221</a:t>
            </a:r>
            <a:endParaRPr kumimoji="0" lang="en-US" sz="240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48B3849-525F-4E24-BFFC-D8E12AB320C8}"/>
              </a:ext>
            </a:extLst>
          </p:cNvPr>
          <p:cNvSpPr/>
          <p:nvPr/>
        </p:nvSpPr>
        <p:spPr bwMode="auto">
          <a:xfrm>
            <a:off x="4724399"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chemeClr val="accent2">
                    <a:lumMod val="60000"/>
                    <a:lumOff val="40000"/>
                  </a:schemeClr>
                </a:solidFill>
                <a:effectLst/>
                <a:uLnTx/>
                <a:uFillTx/>
                <a:latin typeface="Segoe UI"/>
                <a:ea typeface="+mn-ea"/>
                <a:cs typeface="+mn-cs"/>
              </a:rPr>
              <a:t>Members</a:t>
            </a:r>
            <a:endParaRPr kumimoji="0" lang="en-US" sz="2400" i="0" u="none" strike="noStrike" kern="1200" cap="none" spc="0" normalizeH="0" baseline="0" noProof="0" dirty="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505050"/>
              </a:solidFill>
              <a:effectLst/>
              <a:uLnTx/>
              <a:uFillTx/>
              <a:latin typeface="Segoe UI"/>
              <a:ea typeface="+mn-ea"/>
              <a:cs typeface="+mn-cs"/>
            </a:endParaRPr>
          </a:p>
          <a:p>
            <a:pPr algn="ctr">
              <a:defRPr/>
            </a:pPr>
            <a:r>
              <a:rPr lang="en-US" sz="4400" dirty="0">
                <a:solidFill>
                  <a:srgbClr val="505050"/>
                </a:solidFill>
              </a:rPr>
              <a:t>134,509</a:t>
            </a:r>
            <a:endParaRPr lang="en-US" sz="2400" dirty="0">
              <a:solidFill>
                <a:srgbClr val="50505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B4E3DE3D-0A29-4AC2-9FE7-ECA3A48CFFBA}"/>
              </a:ext>
            </a:extLst>
          </p:cNvPr>
          <p:cNvSpPr/>
          <p:nvPr/>
        </p:nvSpPr>
        <p:spPr bwMode="auto">
          <a:xfrm>
            <a:off x="8055424" y="3593222"/>
            <a:ext cx="2743203" cy="2062427"/>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a:ln>
                  <a:noFill/>
                </a:ln>
                <a:solidFill>
                  <a:schemeClr val="accent2">
                    <a:lumMod val="60000"/>
                    <a:lumOff val="40000"/>
                  </a:schemeClr>
                </a:solidFill>
                <a:effectLst/>
                <a:uLnTx/>
                <a:uFillTx/>
                <a:latin typeface="Segoe UI"/>
                <a:ea typeface="+mn-ea"/>
                <a:cs typeface="+mn-cs"/>
              </a:rPr>
              <a:t>Countries</a:t>
            </a:r>
            <a:endParaRPr kumimoji="0" lang="en-US" sz="240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505050"/>
                </a:solidFill>
                <a:effectLst/>
                <a:uLnTx/>
                <a:uFillTx/>
                <a:latin typeface="Segoe UI"/>
                <a:ea typeface="+mn-ea"/>
                <a:cs typeface="+mn-cs"/>
              </a:rPr>
            </a:br>
            <a:r>
              <a:rPr lang="en-US" sz="4400">
                <a:solidFill>
                  <a:srgbClr val="505050"/>
                </a:solidFill>
                <a:latin typeface="Segoe UI"/>
              </a:rPr>
              <a:t>50</a:t>
            </a:r>
            <a:endParaRPr kumimoji="0" lang="en-US" sz="240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19" name="Oval 18">
            <a:extLst>
              <a:ext uri="{FF2B5EF4-FFF2-40B4-BE49-F238E27FC236}">
                <a16:creationId xmlns:a16="http://schemas.microsoft.com/office/drawing/2014/main" id="{2FF4EDE2-185A-4B23-9B9A-031828FBF8D4}"/>
              </a:ext>
            </a:extLst>
          </p:cNvPr>
          <p:cNvSpPr/>
          <p:nvPr/>
        </p:nvSpPr>
        <p:spPr>
          <a:xfrm>
            <a:off x="688674" y="194998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a:off x="489098" y="2169042"/>
            <a:ext cx="11079125"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359862" y="194998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944793"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741272"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968387"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640033" y="1956391"/>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9532995" y="1771697"/>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160816" y="3128208"/>
            <a:ext cx="147881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ECMA 335</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900222"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552569"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1571410"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7262709" y="1788733"/>
            <a:ext cx="779869" cy="794690"/>
            <a:chOff x="6269195" y="1881751"/>
            <a:chExt cx="670912" cy="670912"/>
          </a:xfrm>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p:spPr>
        </p:pic>
      </p:grpSp>
      <p:sp>
        <p:nvSpPr>
          <p:cNvPr id="33" name="TextBox 32">
            <a:extLst>
              <a:ext uri="{FF2B5EF4-FFF2-40B4-BE49-F238E27FC236}">
                <a16:creationId xmlns:a16="http://schemas.microsoft.com/office/drawing/2014/main" id="{3111A18C-F22E-40D7-8CA2-625F014BE249}"/>
              </a:ext>
            </a:extLst>
          </p:cNvPr>
          <p:cNvSpPr txBox="1"/>
          <p:nvPr/>
        </p:nvSpPr>
        <p:spPr>
          <a:xfrm>
            <a:off x="2226369"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3156342"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144618"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5157470"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301307"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164713"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634652" y="3093562"/>
            <a:ext cx="2035982"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Mono project joins .NET Foundation</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flipH="1">
            <a:off x="7652643" y="2583423"/>
            <a:ext cx="1" cy="5101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8061802" y="4232438"/>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838031" y="2394499"/>
            <a:ext cx="13551" cy="18379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F6B9F5-2EB2-4254-885E-F000C6382B83}"/>
              </a:ext>
            </a:extLst>
          </p:cNvPr>
          <p:cNvSpPr txBox="1"/>
          <p:nvPr/>
        </p:nvSpPr>
        <p:spPr>
          <a:xfrm>
            <a:off x="9200969" y="3093562"/>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June 2018</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2.1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8" name="Straight Connector 57">
            <a:extLst>
              <a:ext uri="{FF2B5EF4-FFF2-40B4-BE49-F238E27FC236}">
                <a16:creationId xmlns:a16="http://schemas.microsoft.com/office/drawing/2014/main" id="{A7EAA99A-96F9-47D8-BFAF-2D9B8F70E21F}"/>
              </a:ext>
            </a:extLst>
          </p:cNvPr>
          <p:cNvCxnSpPr>
            <a:stCxn id="12" idx="4"/>
            <a:endCxn id="56" idx="0"/>
          </p:cNvCxnSpPr>
          <p:nvPr/>
        </p:nvCxnSpPr>
        <p:spPr>
          <a:xfrm>
            <a:off x="9967393" y="2566386"/>
            <a:ext cx="9805" cy="5271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64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anim calcmode="lin" valueType="num">
                                      <p:cBhvr>
                                        <p:cTn id="43" dur="500" fill="hold"/>
                                        <p:tgtEl>
                                          <p:spTgt spid="56"/>
                                        </p:tgtEl>
                                        <p:attrNameLst>
                                          <p:attrName>ppt_x</p:attrName>
                                        </p:attrNameLst>
                                      </p:cBhvr>
                                      <p:tavLst>
                                        <p:tav tm="0">
                                          <p:val>
                                            <p:strVal val="#ppt_x"/>
                                          </p:val>
                                        </p:tav>
                                        <p:tav tm="100000">
                                          <p:val>
                                            <p:strVal val="#ppt_x"/>
                                          </p:val>
                                        </p:tav>
                                      </p:tavLst>
                                    </p:anim>
                                    <p:anim calcmode="lin" valueType="num">
                                      <p:cBhvr>
                                        <p:cTn id="44" dur="500" fill="hold"/>
                                        <p:tgtEl>
                                          <p:spTgt spid="56"/>
                                        </p:tgtEl>
                                        <p:attrNameLst>
                                          <p:attrName>ppt_y</p:attrName>
                                        </p:attrNameLst>
                                      </p:cBhvr>
                                      <p:tavLst>
                                        <p:tav tm="0">
                                          <p:val>
                                            <p:strVal val="#ppt_y+.1"/>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up)">
                                      <p:cBhvr>
                                        <p:cTn id="47" dur="500"/>
                                        <p:tgtEl>
                                          <p:spTgt spid="28"/>
                                        </p:tgtEl>
                                      </p:cBhvr>
                                    </p:animEffect>
                                  </p:childTnLst>
                                </p:cTn>
                              </p:par>
                              <p:par>
                                <p:cTn id="48" presetID="22" presetClass="entr" presetSubtype="1"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up)">
                                      <p:cBhvr>
                                        <p:cTn id="50" dur="500"/>
                                        <p:tgtEl>
                                          <p:spTgt spid="32"/>
                                        </p:tgtEl>
                                      </p:cBhvr>
                                    </p:animEffect>
                                  </p:childTnLst>
                                </p:cTn>
                              </p:par>
                              <p:par>
                                <p:cTn id="51" presetID="22" presetClass="entr" presetSubtype="1"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up)">
                                      <p:cBhvr>
                                        <p:cTn id="53" dur="500"/>
                                        <p:tgtEl>
                                          <p:spTgt spid="35"/>
                                        </p:tgtEl>
                                      </p:cBhvr>
                                    </p:animEffect>
                                  </p:childTnLst>
                                </p:cTn>
                              </p:par>
                              <p:par>
                                <p:cTn id="54" presetID="22" presetClass="entr" presetSubtype="1"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up)">
                                      <p:cBhvr>
                                        <p:cTn id="56" dur="500"/>
                                        <p:tgtEl>
                                          <p:spTgt spid="42"/>
                                        </p:tgtEl>
                                      </p:cBhvr>
                                    </p:animEffect>
                                  </p:childTnLst>
                                </p:cTn>
                              </p:par>
                              <p:par>
                                <p:cTn id="57" presetID="22" presetClass="entr" presetSubtype="1"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up)">
                                      <p:cBhvr>
                                        <p:cTn id="59" dur="500"/>
                                        <p:tgtEl>
                                          <p:spTgt spid="45"/>
                                        </p:tgtEl>
                                      </p:cBhvr>
                                    </p:animEffect>
                                  </p:childTnLst>
                                </p:cTn>
                              </p:par>
                              <p:par>
                                <p:cTn id="60" presetID="22" presetClass="entr" presetSubtype="1"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up)">
                                      <p:cBhvr>
                                        <p:cTn id="62" dur="500"/>
                                        <p:tgtEl>
                                          <p:spTgt spid="48"/>
                                        </p:tgtEl>
                                      </p:cBhvr>
                                    </p:animEffect>
                                  </p:childTnLst>
                                </p:cTn>
                              </p:par>
                              <p:par>
                                <p:cTn id="63" presetID="22" presetClass="entr" presetSubtype="1"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500"/>
                                        <p:tgtEl>
                                          <p:spTgt spid="54"/>
                                        </p:tgtEl>
                                      </p:cBhvr>
                                    </p:animEffect>
                                  </p:childTnLst>
                                </p:cTn>
                              </p:par>
                              <p:par>
                                <p:cTn id="66" presetID="22" presetClass="entr" presetSubtype="1" fill="hold"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wipe(up)">
                                      <p:cBhvr>
                                        <p:cTn id="6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cs typeface="Segoe UI Light" panose="020B0502040204020203" pitchFamily="34" charset="0"/>
              </a:rPr>
              <a:t>.NET Open Source Success</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ea typeface="+mn-ea"/>
                <a:cs typeface="+mn-cs"/>
              </a:rPr>
              <a:t>“Samsung is embracing .NET because it is a completely open source project.” </a:t>
            </a:r>
            <a:r>
              <a:rPr kumimoji="0" lang="en-US" sz="1600" b="0" i="0" u="none" strike="noStrike" kern="1200" cap="none" spc="0" normalizeH="0" baseline="0" noProof="0">
                <a:ln>
                  <a:noFill/>
                </a:ln>
                <a:solidFill>
                  <a:srgbClr val="101128"/>
                </a:solidFill>
                <a:effectLst/>
                <a:uLnTx/>
                <a:uFillTx/>
                <a:ea typeface="+mn-ea"/>
                <a:cs typeface="+mn-cs"/>
              </a:rPr>
              <a:t>— Samsung</a:t>
            </a:r>
            <a:endParaRPr kumimoji="0" lang="en-US" sz="1961" b="0" i="0" u="none" strike="noStrike" kern="1200" cap="none" spc="0" normalizeH="0" baseline="0" noProof="0">
              <a:ln>
                <a:noFill/>
              </a:ln>
              <a:solidFill>
                <a:srgbClr val="101128"/>
              </a:solidFill>
              <a:effectLst/>
              <a:uLnTx/>
              <a:uFillTx/>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a:ln>
                  <a:noFill/>
                </a:ln>
                <a:solidFill>
                  <a:srgbClr val="101128"/>
                </a:solidFill>
                <a:effectLst/>
                <a:uLnTx/>
                <a:uFillTx/>
                <a:ea typeface="+mn-ea"/>
                <a:cs typeface="+mn-cs"/>
              </a:rPr>
              <a:t>— </a:t>
            </a:r>
            <a:r>
              <a:rPr kumimoji="0" lang="en-US" sz="1568" b="0" i="0" u="none" strike="noStrike" kern="1200" cap="none" spc="0" normalizeH="0" baseline="0" noProof="0" err="1">
                <a:ln>
                  <a:noFill/>
                </a:ln>
                <a:solidFill>
                  <a:srgbClr val="101128"/>
                </a:solidFill>
                <a:effectLst/>
                <a:uLnTx/>
                <a:uFillTx/>
                <a:ea typeface="+mn-ea"/>
                <a:cs typeface="+mn-cs"/>
              </a:rPr>
              <a:t>Illyriad</a:t>
            </a:r>
            <a:r>
              <a:rPr kumimoji="0" lang="en-US" sz="1568" b="0" i="0" u="none" strike="noStrike" kern="1200" cap="none" spc="0" normalizeH="0" baseline="0" noProof="0">
                <a:ln>
                  <a:noFill/>
                </a:ln>
                <a:solidFill>
                  <a:srgbClr val="101128"/>
                </a:solidFill>
                <a:effectLst/>
                <a:uLnTx/>
                <a:uFillTx/>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0" y="606098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20</a:t>
            </a:r>
            <a:r>
              <a:rPr kumimoji="0" lang="en-US" sz="2400" b="0" i="0" u="none" strike="noStrike" kern="1200" cap="none" spc="0" normalizeH="0" baseline="0" noProof="0" dirty="0">
                <a:ln>
                  <a:noFill/>
                </a:ln>
                <a:solidFill>
                  <a:srgbClr val="101128"/>
                </a:solidFill>
                <a:effectLst/>
                <a:uLnTx/>
                <a:uFillTx/>
                <a:latin typeface="Calibri"/>
                <a:ea typeface="+mn-ea"/>
                <a:cs typeface="+mn-cs"/>
              </a:rPr>
              <a:t>,000+ Community Contributions from 3</a:t>
            </a:r>
            <a:r>
              <a:rPr lang="en-US" sz="2400" dirty="0">
                <a:solidFill>
                  <a:srgbClr val="101128"/>
                </a:solidFill>
                <a:latin typeface="Calibri"/>
              </a:rPr>
              <a:t>7</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nvPr>
        </p:nvGraphicFramePr>
        <p:xfrm>
          <a:off x="31582" y="1419065"/>
          <a:ext cx="6352758" cy="42719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188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788538"/>
            <a:ext cx="12192000" cy="5463723"/>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a:xfrm>
            <a:off x="0" y="115445"/>
            <a:ext cx="10538012" cy="177136"/>
          </a:xfrm>
        </p:spPr>
        <p:txBody>
          <a:bodyPr>
            <a:normAutofit fontScale="90000"/>
          </a:bodyPr>
          <a:lstStyle/>
          <a:p>
            <a:r>
              <a:rPr lang="en-US">
                <a:latin typeface="Segoe UI Light" panose="020B0502040204020203" pitchFamily="34" charset="0"/>
                <a:cs typeface="Segoe UI Light" panose="020B05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1200">
                <a:solidFill>
                  <a:srgbClr val="505050"/>
                </a:solidFill>
                <a:latin typeface="Segoe UI Semilight"/>
                <a:hlinkClick r:id="rId5"/>
              </a:rPr>
              <a:t>https://raw.githubusercontent.com/cncf/velocity/master/charts/top30_20170801_20180801.png</a:t>
            </a:r>
            <a:r>
              <a:rPr lang="en-US" sz="1200">
                <a:solidFill>
                  <a:srgbClr val="505050"/>
                </a:solidFill>
                <a:latin typeface="Segoe UI Semilight"/>
              </a:rPr>
              <a:t>  </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a:extLst/>
        </p:spPr>
      </p:pic>
      <p:sp>
        <p:nvSpPr>
          <p:cNvPr id="6" name="Arrow: Right 5"/>
          <p:cNvSpPr/>
          <p:nvPr/>
        </p:nvSpPr>
        <p:spPr>
          <a:xfrm rot="10800000">
            <a:off x="7434637" y="2392643"/>
            <a:ext cx="1382293" cy="338248"/>
          </a:xfrm>
          <a:prstGeom prst="rightArrow">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380671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a:solidFill>
                  <a:schemeClr val="bg1"/>
                </a:solidFill>
              </a:rPr>
              <a:t>Now Available</a:t>
            </a:r>
            <a:br>
              <a:rPr lang="en-US" sz="4800" b="1">
                <a:solidFill>
                  <a:schemeClr val="bg1"/>
                </a:solidFill>
              </a:rPr>
            </a:br>
            <a:r>
              <a:rPr lang="en-US" sz="4800" b="1">
                <a:solidFill>
                  <a:schemeClr val="bg1"/>
                </a:solidFill>
              </a:rPr>
              <a:t>.NET Core 2.1!</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www.dot.net</a:t>
            </a:r>
          </a:p>
        </p:txBody>
      </p:sp>
    </p:spTree>
    <p:extLst>
      <p:ext uri="{BB962C8B-B14F-4D97-AF65-F5344CB8AC3E}">
        <p14:creationId xmlns:p14="http://schemas.microsoft.com/office/powerpoint/2010/main" val="21262916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738664"/>
          </a:xfrm>
        </p:spPr>
        <p:txBody>
          <a:bodyPr/>
          <a:lstStyle/>
          <a:p>
            <a:r>
              <a:rPr lang="en-US" sz="4800">
                <a:latin typeface="+mj-lt"/>
              </a:rPr>
              <a:t>.NET Core 2.1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4271142" y="2246982"/>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7065531" y="2289565"/>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10096171" y="2180551"/>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3273610" y="3664255"/>
            <a:ext cx="292993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GDPR &amp; Security</a:t>
            </a:r>
            <a:endParaRPr lang="en-US" sz="2400" b="1">
              <a:solidFill>
                <a:srgbClr val="505050"/>
              </a:solidFill>
              <a:latin typeface="Segoe UI"/>
              <a:cs typeface="Segoe UI Semilight" panose="020B0402040204020203" pitchFamily="34" charset="0"/>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6373677" y="3658229"/>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9159110" y="3664255"/>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
        <p:nvSpPr>
          <p:cNvPr id="13" name="Rectangle 12">
            <a:extLst>
              <a:ext uri="{FF2B5EF4-FFF2-40B4-BE49-F238E27FC236}">
                <a16:creationId xmlns:a16="http://schemas.microsoft.com/office/drawing/2014/main" id="{FCD493EE-67A2-47AE-8109-AAD10A66D22A}"/>
              </a:ext>
            </a:extLst>
          </p:cNvPr>
          <p:cNvSpPr/>
          <p:nvPr/>
        </p:nvSpPr>
        <p:spPr>
          <a:xfrm>
            <a:off x="269240" y="3664255"/>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Compatibility with .NET Framework</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pic>
        <p:nvPicPr>
          <p:cNvPr id="14" name="Picture 13" descr="A close up of a logo&#10;&#10;Description generated with very high confidence">
            <a:extLst>
              <a:ext uri="{FF2B5EF4-FFF2-40B4-BE49-F238E27FC236}">
                <a16:creationId xmlns:a16="http://schemas.microsoft.com/office/drawing/2014/main" id="{533F0C91-4C1E-4B43-AF52-E458A680F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645" y="2246982"/>
            <a:ext cx="877127" cy="934877"/>
          </a:xfrm>
          <a:prstGeom prst="rect">
            <a:avLst/>
          </a:prstGeom>
          <a:noFill/>
        </p:spPr>
      </p:pic>
    </p:spTree>
    <p:extLst>
      <p:ext uri="{BB962C8B-B14F-4D97-AF65-F5344CB8AC3E}">
        <p14:creationId xmlns:p14="http://schemas.microsoft.com/office/powerpoint/2010/main" val="29938123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1FAE0-834B-4678-A234-0D03458E0300}"/>
              </a:ext>
            </a:extLst>
          </p:cNvPr>
          <p:cNvSpPr/>
          <p:nvPr/>
        </p:nvSpPr>
        <p:spPr bwMode="auto">
          <a:xfrm>
            <a:off x="853440" y="1511808"/>
            <a:ext cx="10229088" cy="2474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a:latin typeface="+mj-lt"/>
              </a:rPr>
              <a:t>“We are honored that Microsoft has made it a priority to improve ASP.NET’s performance in these benchmarks, and in so doing, improve the performance of all applications built on ASP.NET. </a:t>
            </a:r>
          </a:p>
          <a:p>
            <a:pPr algn="ctr" defTabSz="932472" fontAlgn="base">
              <a:lnSpc>
                <a:spcPct val="90000"/>
              </a:lnSpc>
              <a:spcBef>
                <a:spcPct val="0"/>
              </a:spcBef>
              <a:spcAft>
                <a:spcPct val="0"/>
              </a:spcAft>
            </a:pPr>
            <a:endParaRPr lang="en-US" sz="3200">
              <a:latin typeface="+mj-lt"/>
            </a:endParaRPr>
          </a:p>
          <a:p>
            <a:pPr algn="ctr" defTabSz="932472" fontAlgn="base">
              <a:lnSpc>
                <a:spcPct val="90000"/>
              </a:lnSpc>
              <a:spcBef>
                <a:spcPct val="0"/>
              </a:spcBef>
              <a:spcAft>
                <a:spcPct val="0"/>
              </a:spcAft>
            </a:pPr>
            <a:r>
              <a:rPr lang="en-US" sz="3200">
                <a:latin typeface="+mj-lt"/>
              </a:rPr>
              <a:t>We believe this to be the most significant performance improvement that this project has ever seen.”</a:t>
            </a:r>
          </a:p>
          <a:p>
            <a:pPr algn="ctr" defTabSz="932472" fontAlgn="base">
              <a:lnSpc>
                <a:spcPct val="90000"/>
              </a:lnSpc>
              <a:spcBef>
                <a:spcPct val="0"/>
              </a:spcBef>
              <a:spcAft>
                <a:spcPct val="0"/>
              </a:spcAft>
            </a:pPr>
            <a:r>
              <a:rPr lang="en-US" sz="3200" i="1">
                <a:gradFill>
                  <a:gsLst>
                    <a:gs pos="0">
                      <a:srgbClr val="FFFFFF"/>
                    </a:gs>
                    <a:gs pos="100000">
                      <a:srgbClr val="FFFFFF"/>
                    </a:gs>
                  </a:gsLst>
                  <a:lin ang="5400000" scaled="0"/>
                </a:gradFill>
                <a:ea typeface="Segoe UI" pitchFamily="34" charset="0"/>
                <a:cs typeface="Segoe UI" pitchFamily="34" charset="0"/>
              </a:rPr>
              <a:t>- </a:t>
            </a:r>
            <a:r>
              <a:rPr lang="en-US" sz="3200" i="1" err="1">
                <a:gradFill>
                  <a:gsLst>
                    <a:gs pos="0">
                      <a:srgbClr val="FFFFFF"/>
                    </a:gs>
                    <a:gs pos="100000">
                      <a:srgbClr val="FFFFFF"/>
                    </a:gs>
                  </a:gsLst>
                  <a:lin ang="5400000" scaled="0"/>
                </a:gradFill>
                <a:ea typeface="Segoe UI" pitchFamily="34" charset="0"/>
                <a:cs typeface="Segoe UI" pitchFamily="34" charset="0"/>
              </a:rPr>
              <a:t>TechEmpower</a:t>
            </a:r>
            <a:endParaRPr lang="en-US" sz="2400" i="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4352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7292"/>
            <a:ext cx="12191999" cy="202070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a:latin typeface="Segoe UI Light" panose="020B0502040204020203" pitchFamily="34" charset="0"/>
                <a:cs typeface="Segoe UI Light" panose="020B0502040204020203" pitchFamily="34" charset="0"/>
              </a:rPr>
              <a:t>.NET is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285" y="5025882"/>
            <a:ext cx="1014354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j-lt"/>
                <a:ea typeface="+mn-ea"/>
              </a:rPr>
              <a:t>“Using the same-size server, we were able to go from 1,000 requests per second per node with Node.js to 20,000 requests per second with .NET Core.“ </a:t>
            </a:r>
            <a:r>
              <a:rPr kumimoji="0" lang="en-US" sz="2000" b="1" i="1" u="none" strike="noStrike" kern="1200" cap="none" spc="0" normalizeH="0" baseline="0" noProof="0">
                <a:ln>
                  <a:noFill/>
                </a:ln>
                <a:solidFill>
                  <a:srgbClr val="FFFFFF"/>
                </a:solidFill>
                <a:effectLst/>
                <a:uLnTx/>
                <a:uFillTx/>
                <a:latin typeface="+mj-lt"/>
                <a:ea typeface="+mn-ea"/>
                <a:cs typeface="Segoe UI" panose="020B0502040204020203" pitchFamily="34" charset="0"/>
              </a:rPr>
              <a:t>— </a:t>
            </a:r>
            <a:r>
              <a:rPr kumimoji="0" lang="en-US" sz="2000" b="1" i="1" u="none" strike="noStrike" kern="1200" cap="none" spc="0" normalizeH="0" baseline="0" noProof="0" err="1">
                <a:ln>
                  <a:noFill/>
                </a:ln>
                <a:solidFill>
                  <a:srgbClr val="FFFFFF"/>
                </a:solidFill>
                <a:effectLst/>
                <a:uLnTx/>
                <a:uFillTx/>
                <a:latin typeface="+mj-lt"/>
                <a:ea typeface="+mn-ea"/>
                <a:cs typeface="Segoe UI" panose="020B0502040204020203" pitchFamily="34" charset="0"/>
              </a:rPr>
              <a:t>Raygun</a:t>
            </a:r>
            <a:endParaRPr kumimoji="0" lang="en-US" sz="2000" b="1" i="1" u="none" strike="noStrike" kern="1200" cap="none" spc="0" normalizeH="0" baseline="0" noProof="0">
              <a:ln>
                <a:noFill/>
              </a:ln>
              <a:solidFill>
                <a:srgbClr val="FFFFFF"/>
              </a:solidFill>
              <a:effectLst/>
              <a:uLnTx/>
              <a:uFillTx/>
              <a:latin typeface="+mj-lt"/>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mj-lt"/>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01128"/>
                </a:solidFill>
                <a:effectLst/>
                <a:uLnTx/>
                <a:uFillTx/>
                <a:ea typeface="+mn-ea"/>
                <a:cs typeface="Segoe UI" panose="020B0502040204020203" pitchFamily="34" charset="0"/>
                <a:hlinkClick r:id="rId3"/>
              </a:rPr>
              <a:t>microsoft.com/net/customers</a:t>
            </a:r>
            <a:r>
              <a:rPr kumimoji="0" lang="en-US" sz="2000" b="0" i="0" u="none" strike="noStrike" kern="1200" cap="none" spc="0" normalizeH="0" baseline="0" noProof="0">
                <a:ln>
                  <a:noFill/>
                </a:ln>
                <a:solidFill>
                  <a:srgbClr val="101128"/>
                </a:solidFill>
                <a:effectLst/>
                <a:uLnTx/>
                <a:uFillTx/>
                <a:ea typeface="+mn-ea"/>
                <a:cs typeface="Segoe UI" panose="020B0502040204020203" pitchFamily="34" charset="0"/>
              </a:rPr>
              <a:t> </a:t>
            </a:r>
            <a:r>
              <a:rPr kumimoji="0" lang="en-US" sz="2000" b="0" i="0" u="none" strike="noStrike" kern="1200" cap="none" spc="0" normalizeH="0" baseline="0" noProof="0">
                <a:ln>
                  <a:noFill/>
                </a:ln>
                <a:solidFill>
                  <a:srgbClr val="101128"/>
                </a:solidFill>
                <a:effectLst/>
                <a:uLnTx/>
                <a:uFillTx/>
                <a:latin typeface="+mj-lt"/>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346163"/>
            <a:ext cx="12192000" cy="261610"/>
          </a:xfrm>
          <a:prstGeom prst="rect">
            <a:avLst/>
          </a:prstGeom>
        </p:spPr>
        <p:txBody>
          <a:bodyPr wrap="square">
            <a:spAutoFit/>
          </a:bodyPr>
          <a:lstStyle/>
          <a:p>
            <a:pPr algn="ctr"/>
            <a:r>
              <a:rPr lang="en-US" sz="1100">
                <a:solidFill>
                  <a:srgbClr val="999999"/>
                </a:solidFill>
              </a:rPr>
              <a:t>Data sourced from official raw platform tests available at </a:t>
            </a:r>
            <a:r>
              <a:rPr lang="en-US" sz="1100" u="sng" err="1">
                <a:solidFill>
                  <a:srgbClr val="512BD4"/>
                </a:solidFill>
                <a:hlinkClick r:id="rId4"/>
              </a:rPr>
              <a:t>TechEmpower</a:t>
            </a:r>
            <a:r>
              <a:rPr lang="en-US" sz="1100" u="sng">
                <a:solidFill>
                  <a:srgbClr val="512BD4"/>
                </a:solidFill>
                <a:hlinkClick r:id="rId4"/>
              </a:rPr>
              <a:t> Round 16</a:t>
            </a:r>
            <a:r>
              <a:rPr lang="en-US" sz="1100">
                <a:solidFill>
                  <a:srgbClr val="999999"/>
                </a:solidFill>
              </a:rPr>
              <a:t>.</a:t>
            </a:r>
            <a:endParaRPr lang="en-US" sz="1100"/>
          </a:p>
        </p:txBody>
      </p:sp>
      <p:grpSp>
        <p:nvGrpSpPr>
          <p:cNvPr id="20" name="Group 19">
            <a:extLst>
              <a:ext uri="{FF2B5EF4-FFF2-40B4-BE49-F238E27FC236}">
                <a16:creationId xmlns:a16="http://schemas.microsoft.com/office/drawing/2014/main" id="{DAE38F30-8B0C-4204-AF6E-953A4F60616B}"/>
              </a:ext>
            </a:extLst>
          </p:cNvPr>
          <p:cNvGrpSpPr/>
          <p:nvPr/>
        </p:nvGrpSpPr>
        <p:grpSpPr>
          <a:xfrm>
            <a:off x="2470750" y="1091270"/>
            <a:ext cx="7107936" cy="3352800"/>
            <a:chOff x="2470750" y="1091270"/>
            <a:chExt cx="7107936" cy="3352800"/>
          </a:xfrm>
        </p:grpSpPr>
        <p:grpSp>
          <p:nvGrpSpPr>
            <p:cNvPr id="15" name="Group 14">
              <a:extLst>
                <a:ext uri="{FF2B5EF4-FFF2-40B4-BE49-F238E27FC236}">
                  <a16:creationId xmlns:a16="http://schemas.microsoft.com/office/drawing/2014/main" id="{F7582A22-FAA9-4A8E-AD5E-07651398F043}"/>
                </a:ext>
              </a:extLst>
            </p:cNvPr>
            <p:cNvGrpSpPr/>
            <p:nvPr/>
          </p:nvGrpSpPr>
          <p:grpSpPr>
            <a:xfrm>
              <a:off x="2470750" y="1091270"/>
              <a:ext cx="7107936" cy="3352800"/>
              <a:chOff x="2470750" y="1091270"/>
              <a:chExt cx="7107936" cy="3352800"/>
            </a:xfrm>
          </p:grpSpPr>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70750" y="1091270"/>
                <a:ext cx="7107936" cy="3352800"/>
              </a:xfrm>
              <a:prstGeom prst="rect">
                <a:avLst/>
              </a:prstGeom>
            </p:spPr>
          </p:pic>
          <p:sp>
            <p:nvSpPr>
              <p:cNvPr id="11" name="Rectangle 10">
                <a:extLst>
                  <a:ext uri="{FF2B5EF4-FFF2-40B4-BE49-F238E27FC236}">
                    <a16:creationId xmlns:a16="http://schemas.microsoft.com/office/drawing/2014/main" id="{347F00D0-A749-437F-B431-A31D0CF2026F}"/>
                  </a:ext>
                </a:extLst>
              </p:cNvPr>
              <p:cNvSpPr/>
              <p:nvPr/>
            </p:nvSpPr>
            <p:spPr bwMode="auto">
              <a:xfrm>
                <a:off x="7829742" y="3008462"/>
                <a:ext cx="1119185" cy="4205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D9EFD4E-3CD7-4F94-B7F4-48B4B089DA84}"/>
                  </a:ext>
                </a:extLst>
              </p:cNvPr>
              <p:cNvSpPr/>
              <p:nvPr/>
            </p:nvSpPr>
            <p:spPr bwMode="auto">
              <a:xfrm>
                <a:off x="5228620" y="2709844"/>
                <a:ext cx="1476980" cy="5332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AF5D905-2076-47C5-9B4C-79D71A037DFE}"/>
                  </a:ext>
                </a:extLst>
              </p:cNvPr>
              <p:cNvSpPr/>
              <p:nvPr/>
            </p:nvSpPr>
            <p:spPr bwMode="auto">
              <a:xfrm>
                <a:off x="3117534" y="3008462"/>
                <a:ext cx="1119185" cy="4205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EE6DB613-432B-4F62-AE23-9B8FDB31FF05}"/>
                </a:ext>
              </a:extLst>
            </p:cNvPr>
            <p:cNvSpPr txBox="1"/>
            <p:nvPr/>
          </p:nvSpPr>
          <p:spPr>
            <a:xfrm>
              <a:off x="5383886" y="2684945"/>
              <a:ext cx="1281663" cy="857158"/>
            </a:xfrm>
            <a:prstGeom prst="rect">
              <a:avLst/>
            </a:prstGeom>
            <a:noFill/>
          </p:spPr>
          <p:txBody>
            <a:bodyPr wrap="square" lIns="182880" tIns="146304" rIns="182880" bIns="146304" rtlCol="0">
              <a:spAutoFit/>
            </a:bodyPr>
            <a:lstStyle/>
            <a:p>
              <a:pPr algn="ctr">
                <a:lnSpc>
                  <a:spcPct val="90000"/>
                </a:lnSpc>
                <a:spcAft>
                  <a:spcPts val="600"/>
                </a:spcAft>
              </a:pPr>
              <a:r>
                <a:rPr lang="en-US" sz="2400" b="1"/>
                <a:t>6.97M</a:t>
              </a:r>
            </a:p>
            <a:p>
              <a:pPr algn="ctr">
                <a:lnSpc>
                  <a:spcPct val="90000"/>
                </a:lnSpc>
                <a:spcAft>
                  <a:spcPts val="600"/>
                </a:spcAft>
              </a:pPr>
              <a:r>
                <a:rPr lang="en-US" sz="1100"/>
                <a:t>requests / sec</a:t>
              </a:r>
            </a:p>
          </p:txBody>
        </p:sp>
        <p:sp>
          <p:nvSpPr>
            <p:cNvPr id="16" name="TextBox 15">
              <a:extLst>
                <a:ext uri="{FF2B5EF4-FFF2-40B4-BE49-F238E27FC236}">
                  <a16:creationId xmlns:a16="http://schemas.microsoft.com/office/drawing/2014/main" id="{126F20CF-1E12-40CE-81EA-3A08E6BEDC7E}"/>
                </a:ext>
              </a:extLst>
            </p:cNvPr>
            <p:cNvSpPr txBox="1"/>
            <p:nvPr/>
          </p:nvSpPr>
          <p:spPr>
            <a:xfrm>
              <a:off x="3001468" y="2867549"/>
              <a:ext cx="1281663" cy="787908"/>
            </a:xfrm>
            <a:prstGeom prst="rect">
              <a:avLst/>
            </a:prstGeom>
            <a:noFill/>
          </p:spPr>
          <p:txBody>
            <a:bodyPr wrap="square" lIns="182880" tIns="146304" rIns="182880" bIns="146304" rtlCol="0">
              <a:spAutoFit/>
            </a:bodyPr>
            <a:lstStyle/>
            <a:p>
              <a:pPr algn="ctr">
                <a:lnSpc>
                  <a:spcPct val="90000"/>
                </a:lnSpc>
                <a:spcAft>
                  <a:spcPts val="600"/>
                </a:spcAft>
              </a:pPr>
              <a:r>
                <a:rPr lang="en-US" sz="2000" b="1"/>
                <a:t>2.55M</a:t>
              </a:r>
            </a:p>
            <a:p>
              <a:pPr algn="ctr">
                <a:lnSpc>
                  <a:spcPct val="90000"/>
                </a:lnSpc>
                <a:spcAft>
                  <a:spcPts val="600"/>
                </a:spcAft>
              </a:pPr>
              <a:r>
                <a:rPr lang="en-US" sz="1050"/>
                <a:t>requests / sec</a:t>
              </a:r>
            </a:p>
          </p:txBody>
        </p:sp>
        <p:sp>
          <p:nvSpPr>
            <p:cNvPr id="17" name="TextBox 16">
              <a:extLst>
                <a:ext uri="{FF2B5EF4-FFF2-40B4-BE49-F238E27FC236}">
                  <a16:creationId xmlns:a16="http://schemas.microsoft.com/office/drawing/2014/main" id="{7C7F9E77-2AFD-4912-8DE4-5FFE3E0B24DA}"/>
                </a:ext>
              </a:extLst>
            </p:cNvPr>
            <p:cNvSpPr txBox="1"/>
            <p:nvPr/>
          </p:nvSpPr>
          <p:spPr>
            <a:xfrm>
              <a:off x="7806355" y="2878922"/>
              <a:ext cx="1281663" cy="787908"/>
            </a:xfrm>
            <a:prstGeom prst="rect">
              <a:avLst/>
            </a:prstGeom>
            <a:noFill/>
          </p:spPr>
          <p:txBody>
            <a:bodyPr wrap="square" lIns="182880" tIns="146304" rIns="182880" bIns="146304" rtlCol="0">
              <a:spAutoFit/>
            </a:bodyPr>
            <a:lstStyle/>
            <a:p>
              <a:pPr algn="ctr">
                <a:lnSpc>
                  <a:spcPct val="90000"/>
                </a:lnSpc>
                <a:spcAft>
                  <a:spcPts val="600"/>
                </a:spcAft>
              </a:pPr>
              <a:r>
                <a:rPr lang="en-US" sz="2000" b="1"/>
                <a:t>0.83M</a:t>
              </a:r>
            </a:p>
            <a:p>
              <a:pPr algn="ctr">
                <a:lnSpc>
                  <a:spcPct val="90000"/>
                </a:lnSpc>
                <a:spcAft>
                  <a:spcPts val="600"/>
                </a:spcAft>
              </a:pPr>
              <a:r>
                <a:rPr lang="en-US" sz="1050"/>
                <a:t>requests / sec</a:t>
              </a:r>
            </a:p>
          </p:txBody>
        </p:sp>
      </p:grpSp>
      <p:sp>
        <p:nvSpPr>
          <p:cNvPr id="19" name="Rectangle 18">
            <a:extLst>
              <a:ext uri="{FF2B5EF4-FFF2-40B4-BE49-F238E27FC236}">
                <a16:creationId xmlns:a16="http://schemas.microsoft.com/office/drawing/2014/main" id="{70C302EA-1DCF-45B3-8EA3-B7E5A2E14876}"/>
              </a:ext>
            </a:extLst>
          </p:cNvPr>
          <p:cNvSpPr/>
          <p:nvPr/>
        </p:nvSpPr>
        <p:spPr>
          <a:xfrm>
            <a:off x="4301797" y="864075"/>
            <a:ext cx="3373167" cy="350865"/>
          </a:xfrm>
          <a:prstGeom prst="rect">
            <a:avLst/>
          </a:prstGeom>
        </p:spPr>
        <p:txBody>
          <a:bodyPr wrap="none">
            <a:spAutoFit/>
          </a:bodyPr>
          <a:lstStyle/>
          <a:p>
            <a:pPr algn="ctr">
              <a:defRPr sz="1680" b="0" i="0" u="none" strike="noStrike" kern="1200" spc="60" baseline="0">
                <a:solidFill>
                  <a:srgbClr val="505050">
                    <a:lumMod val="65000"/>
                    <a:lumOff val="35000"/>
                  </a:srgbClr>
                </a:solidFill>
                <a:latin typeface="+mj-lt"/>
                <a:ea typeface="+mn-ea"/>
                <a:cs typeface="+mn-cs"/>
              </a:defRPr>
            </a:pPr>
            <a:r>
              <a:rPr lang="en-US" spc="60">
                <a:solidFill>
                  <a:srgbClr val="505050">
                    <a:lumMod val="65000"/>
                    <a:lumOff val="35000"/>
                  </a:srgbClr>
                </a:solidFill>
              </a:rPr>
              <a:t>RAW PLATFORM PERFORMANCE</a:t>
            </a:r>
          </a:p>
        </p:txBody>
      </p:sp>
    </p:spTree>
    <p:extLst>
      <p:ext uri="{BB962C8B-B14F-4D97-AF65-F5344CB8AC3E}">
        <p14:creationId xmlns:p14="http://schemas.microsoft.com/office/powerpoint/2010/main" val="13904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a:xfrm>
            <a:off x="313943" y="520422"/>
            <a:ext cx="11018520" cy="553998"/>
          </a:xfrm>
        </p:spPr>
        <p:txBody>
          <a:bodyPr>
            <a:normAutofit fontScale="90000"/>
          </a:bodyPr>
          <a:lstStyle/>
          <a:p>
            <a:r>
              <a:rPr lang="en-US">
                <a:cs typeface="Segoe UI Light" panose="020B0502040204020203" pitchFamily="34" charset="0"/>
              </a:rPr>
              <a:t>.NET Core 2.1 on </a:t>
            </a:r>
            <a:r>
              <a:rPr lang="en-US" err="1">
                <a:cs typeface="Segoe UI Light" panose="020B0502040204020203" pitchFamily="34" charset="0"/>
              </a:rPr>
              <a:t>TechEmpower</a:t>
            </a:r>
            <a:endParaRPr lang="en-US">
              <a:cs typeface="Segoe UI Light" panose="020B0502040204020203" pitchFamily="34" charset="0"/>
            </a:endParaRP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ext uri="{D42A27DB-BD31-4B8C-83A1-F6EECF244321}">
                <p14:modId xmlns:p14="http://schemas.microsoft.com/office/powerpoint/2010/main" val="1687108791"/>
              </p:ext>
            </p:extLst>
          </p:nvPr>
        </p:nvGraphicFramePr>
        <p:xfrm>
          <a:off x="1672396" y="1335505"/>
          <a:ext cx="8710862" cy="4872790"/>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EAEBE279-1D32-4ED0-9F71-3B7E780EEDFA}"/>
              </a:ext>
            </a:extLst>
          </p:cNvPr>
          <p:cNvSpPr/>
          <p:nvPr/>
        </p:nvSpPr>
        <p:spPr>
          <a:xfrm>
            <a:off x="0" y="6400800"/>
            <a:ext cx="121920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99999"/>
                </a:solidFill>
                <a:effectLst/>
                <a:uLnTx/>
                <a:uFillTx/>
                <a:latin typeface="Segoe UI"/>
                <a:ea typeface="+mn-ea"/>
                <a:cs typeface="+mn-cs"/>
              </a:rPr>
              <a:t>Data sourced from official tests on </a:t>
            </a:r>
            <a:r>
              <a:rPr kumimoji="0" lang="en-US" sz="1400" b="0" i="0" u="none" strike="noStrike" kern="1200" cap="none" spc="0" normalizeH="0" baseline="0" noProof="0" err="1">
                <a:ln>
                  <a:noFill/>
                </a:ln>
                <a:solidFill>
                  <a:srgbClr val="999999"/>
                </a:solidFill>
                <a:effectLst/>
                <a:uLnTx/>
                <a:uFillTx/>
                <a:latin typeface="Segoe UI"/>
                <a:ea typeface="+mn-ea"/>
                <a:cs typeface="+mn-cs"/>
                <a:hlinkClick r:id="rId4"/>
              </a:rPr>
              <a:t>TechEmpower</a:t>
            </a:r>
            <a:r>
              <a:rPr kumimoji="0" lang="en-US" sz="1400" b="0" i="0" u="none" strike="noStrike" kern="1200" cap="none" spc="0" normalizeH="0" baseline="0" noProof="0">
                <a:ln>
                  <a:noFill/>
                </a:ln>
                <a:solidFill>
                  <a:srgbClr val="999999"/>
                </a:solidFill>
                <a:effectLst/>
                <a:uLnTx/>
                <a:uFillTx/>
                <a:latin typeface="Segoe UI"/>
                <a:ea typeface="+mn-ea"/>
                <a:cs typeface="+mn-cs"/>
                <a:hlinkClick r:id="rId4"/>
              </a:rPr>
              <a:t> round 16</a:t>
            </a:r>
            <a:r>
              <a:rPr kumimoji="0" lang="en-US" sz="1400" b="0" i="0" u="none" strike="noStrike" kern="1200" cap="none" spc="0" normalizeH="0" baseline="0" noProof="0">
                <a:ln>
                  <a:noFill/>
                </a:ln>
                <a:solidFill>
                  <a:srgbClr val="999999"/>
                </a:solidFill>
                <a:effectLst/>
                <a:uLnTx/>
                <a:uFillTx/>
                <a:latin typeface="Segoe UI"/>
                <a:ea typeface="+mn-ea"/>
                <a:cs typeface="+mn-cs"/>
              </a:rPr>
              <a:t>.</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1634DE8-2D71-4623-9871-0560AF25AE8C}"/>
              </a:ext>
            </a:extLst>
          </p:cNvPr>
          <p:cNvSpPr txBox="1"/>
          <p:nvPr/>
        </p:nvSpPr>
        <p:spPr>
          <a:xfrm rot="16200000">
            <a:off x="670101" y="3449470"/>
            <a:ext cx="169681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6414" y="3429000"/>
            <a:ext cx="1313402" cy="430887"/>
          </a:xfrm>
          <a:prstGeom prst="rect">
            <a:avLst/>
          </a:prstGeom>
          <a:solidFill>
            <a:schemeClr val="bg1"/>
          </a:solidFill>
          <a:ln>
            <a:solidFill>
              <a:schemeClr val="accent3"/>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+15%</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5049"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+18%</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6291" y="3429000"/>
            <a:ext cx="1313402" cy="430887"/>
          </a:xfrm>
          <a:prstGeom prst="rect">
            <a:avLst/>
          </a:prstGeom>
          <a:solidFill>
            <a:schemeClr val="bg1"/>
          </a:solidFill>
          <a:ln>
            <a:solidFill>
              <a:schemeClr val="accent3"/>
            </a:solidFill>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+147%</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41427" y="1451610"/>
            <a:ext cx="2183130" cy="4549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9839" y="3453713"/>
            <a:ext cx="1029008" cy="43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EDCD-3C35-4EE4-8593-9B67247368B0}"/>
              </a:ext>
            </a:extLst>
          </p:cNvPr>
          <p:cNvSpPr>
            <a:spLocks noGrp="1"/>
          </p:cNvSpPr>
          <p:nvPr>
            <p:ph type="title"/>
          </p:nvPr>
        </p:nvSpPr>
        <p:spPr/>
        <p:txBody>
          <a:bodyPr/>
          <a:lstStyle/>
          <a:p>
            <a:r>
              <a:rPr lang="en-US"/>
              <a:t>Bing.com Runs on .NET Core 2.1</a:t>
            </a:r>
          </a:p>
        </p:txBody>
      </p:sp>
      <p:pic>
        <p:nvPicPr>
          <p:cNvPr id="7" name="Picture 6">
            <a:extLst>
              <a:ext uri="{FF2B5EF4-FFF2-40B4-BE49-F238E27FC236}">
                <a16:creationId xmlns:a16="http://schemas.microsoft.com/office/drawing/2014/main" id="{9692AA8C-94FD-4D60-ABCD-E9FBBB9EB257}"/>
              </a:ext>
            </a:extLst>
          </p:cNvPr>
          <p:cNvPicPr>
            <a:picLocks noChangeAspect="1"/>
          </p:cNvPicPr>
          <p:nvPr/>
        </p:nvPicPr>
        <p:blipFill>
          <a:blip r:embed="rId3"/>
          <a:stretch>
            <a:fillRect/>
          </a:stretch>
        </p:blipFill>
        <p:spPr>
          <a:xfrm>
            <a:off x="2590953" y="1142835"/>
            <a:ext cx="7010093" cy="5526888"/>
          </a:xfrm>
          <a:prstGeom prst="rect">
            <a:avLst/>
          </a:prstGeom>
          <a:ln>
            <a:solidFill>
              <a:schemeClr val="accent1"/>
            </a:solidFill>
          </a:ln>
        </p:spPr>
      </p:pic>
      <p:pic>
        <p:nvPicPr>
          <p:cNvPr id="6" name="Picture 5">
            <a:extLst>
              <a:ext uri="{FF2B5EF4-FFF2-40B4-BE49-F238E27FC236}">
                <a16:creationId xmlns:a16="http://schemas.microsoft.com/office/drawing/2014/main" id="{FD1ACFD6-29E3-4F06-A1C5-7C50798882AB}"/>
              </a:ext>
            </a:extLst>
          </p:cNvPr>
          <p:cNvPicPr>
            <a:picLocks noChangeAspect="1"/>
          </p:cNvPicPr>
          <p:nvPr/>
        </p:nvPicPr>
        <p:blipFill>
          <a:blip r:embed="rId4"/>
          <a:stretch>
            <a:fillRect/>
          </a:stretch>
        </p:blipFill>
        <p:spPr>
          <a:xfrm>
            <a:off x="6700646" y="1034899"/>
            <a:ext cx="5491354" cy="6114746"/>
          </a:xfrm>
          <a:prstGeom prst="rect">
            <a:avLst/>
          </a:prstGeom>
          <a:ln>
            <a:solidFill>
              <a:schemeClr val="accent1"/>
            </a:solidFill>
          </a:ln>
        </p:spPr>
      </p:pic>
      <p:pic>
        <p:nvPicPr>
          <p:cNvPr id="8" name="Picture 7">
            <a:extLst>
              <a:ext uri="{FF2B5EF4-FFF2-40B4-BE49-F238E27FC236}">
                <a16:creationId xmlns:a16="http://schemas.microsoft.com/office/drawing/2014/main" id="{EFA45DAC-857F-43D5-9618-A3D0F1AB405F}"/>
              </a:ext>
            </a:extLst>
          </p:cNvPr>
          <p:cNvPicPr>
            <a:picLocks noChangeAspect="1"/>
          </p:cNvPicPr>
          <p:nvPr/>
        </p:nvPicPr>
        <p:blipFill>
          <a:blip r:embed="rId5"/>
          <a:stretch>
            <a:fillRect/>
          </a:stretch>
        </p:blipFill>
        <p:spPr>
          <a:xfrm>
            <a:off x="0" y="1328827"/>
            <a:ext cx="6745833" cy="5526889"/>
          </a:xfrm>
          <a:prstGeom prst="rect">
            <a:avLst/>
          </a:prstGeom>
          <a:ln>
            <a:solidFill>
              <a:schemeClr val="accent1"/>
            </a:solidFill>
          </a:ln>
        </p:spPr>
      </p:pic>
      <p:pic>
        <p:nvPicPr>
          <p:cNvPr id="9" name="Picture 8">
            <a:extLst>
              <a:ext uri="{FF2B5EF4-FFF2-40B4-BE49-F238E27FC236}">
                <a16:creationId xmlns:a16="http://schemas.microsoft.com/office/drawing/2014/main" id="{278FC2B6-1D25-42F8-800D-35DCB5CF5671}"/>
              </a:ext>
            </a:extLst>
          </p:cNvPr>
          <p:cNvPicPr>
            <a:picLocks noChangeAspect="1"/>
          </p:cNvPicPr>
          <p:nvPr/>
        </p:nvPicPr>
        <p:blipFill>
          <a:blip r:embed="rId6"/>
          <a:stretch>
            <a:fillRect/>
          </a:stretch>
        </p:blipFill>
        <p:spPr>
          <a:xfrm>
            <a:off x="3056449" y="1669098"/>
            <a:ext cx="6315075" cy="5000625"/>
          </a:xfrm>
          <a:prstGeom prst="rect">
            <a:avLst/>
          </a:prstGeom>
        </p:spPr>
      </p:pic>
      <p:pic>
        <p:nvPicPr>
          <p:cNvPr id="10" name="Picture 9">
            <a:extLst>
              <a:ext uri="{FF2B5EF4-FFF2-40B4-BE49-F238E27FC236}">
                <a16:creationId xmlns:a16="http://schemas.microsoft.com/office/drawing/2014/main" id="{8D098F04-0C0B-4FEE-9270-98BB67624594}"/>
              </a:ext>
            </a:extLst>
          </p:cNvPr>
          <p:cNvPicPr>
            <a:picLocks noChangeAspect="1"/>
          </p:cNvPicPr>
          <p:nvPr/>
        </p:nvPicPr>
        <p:blipFill>
          <a:blip r:embed="rId7"/>
          <a:stretch>
            <a:fillRect/>
          </a:stretch>
        </p:blipFill>
        <p:spPr>
          <a:xfrm>
            <a:off x="647699" y="3301414"/>
            <a:ext cx="10896600" cy="3267075"/>
          </a:xfrm>
          <a:prstGeom prst="rect">
            <a:avLst/>
          </a:prstGeom>
          <a:ln>
            <a:solidFill>
              <a:schemeClr val="accent1"/>
            </a:solidFill>
          </a:ln>
        </p:spPr>
      </p:pic>
      <p:pic>
        <p:nvPicPr>
          <p:cNvPr id="3" name="Picture 2">
            <a:hlinkClick r:id="rId8"/>
            <a:extLst>
              <a:ext uri="{FF2B5EF4-FFF2-40B4-BE49-F238E27FC236}">
                <a16:creationId xmlns:a16="http://schemas.microsoft.com/office/drawing/2014/main" id="{DD460FD5-EEAF-4833-A92C-311FC4F5B8EA}"/>
              </a:ext>
            </a:extLst>
          </p:cNvPr>
          <p:cNvPicPr>
            <a:picLocks noChangeAspect="1"/>
          </p:cNvPicPr>
          <p:nvPr/>
        </p:nvPicPr>
        <p:blipFill>
          <a:blip r:embed="rId9"/>
          <a:stretch>
            <a:fillRect/>
          </a:stretch>
        </p:blipFill>
        <p:spPr>
          <a:xfrm>
            <a:off x="2900362" y="304800"/>
            <a:ext cx="6391275" cy="6248400"/>
          </a:xfrm>
          <a:prstGeom prst="rect">
            <a:avLst/>
          </a:prstGeom>
          <a:ln>
            <a:solidFill>
              <a:schemeClr val="accent1"/>
            </a:solidFill>
          </a:ln>
        </p:spPr>
      </p:pic>
    </p:spTree>
    <p:extLst>
      <p:ext uri="{BB962C8B-B14F-4D97-AF65-F5344CB8AC3E}">
        <p14:creationId xmlns:p14="http://schemas.microsoft.com/office/powerpoint/2010/main" val="371910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Today and Tomorrow</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a:latin typeface="+mn-lt"/>
              </a:rPr>
              <a:t>Jon Galloway – Executive Director, .NET Foundation</a:t>
            </a:r>
          </a:p>
          <a:p>
            <a:r>
              <a:rPr lang="en-US" sz="2400" b="1">
                <a:latin typeface="+mn-lt"/>
              </a:rPr>
              <a:t>@</a:t>
            </a:r>
            <a:r>
              <a:rPr lang="en-US" sz="2400" b="1" err="1">
                <a:latin typeface="+mn-lt"/>
              </a:rPr>
              <a:t>JonGalloway</a:t>
            </a:r>
            <a:endParaRPr lang="en-US" sz="2400" b="1">
              <a:latin typeface="+mn-lt"/>
            </a:endParaRPr>
          </a:p>
          <a:p>
            <a:endParaRPr lang="en-US">
              <a:latin typeface="+mn-lt"/>
            </a:endParaRPr>
          </a:p>
          <a:p>
            <a:r>
              <a:rPr lang="en-US">
                <a:latin typeface="+mn-lt"/>
              </a:rPr>
              <a:t>Beth Massi – Product Marketing Manager, .NET Platform</a:t>
            </a:r>
            <a:br>
              <a:rPr lang="en-US">
                <a:latin typeface="+mn-lt"/>
              </a:rPr>
            </a:br>
            <a:r>
              <a:rPr lang="en-US" sz="2400" b="1">
                <a:latin typeface="+mn-lt"/>
              </a:rPr>
              <a:t>@</a:t>
            </a:r>
            <a:r>
              <a:rPr lang="en-US" sz="2400" b="1" err="1">
                <a:latin typeface="+mn-lt"/>
              </a:rPr>
              <a:t>BethMassi</a:t>
            </a:r>
            <a:endParaRPr lang="en-US" b="1">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7C256-F10F-4414-ACAE-ED3951676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613" y="332754"/>
            <a:ext cx="9316278" cy="5345636"/>
          </a:xfrm>
          <a:prstGeom prst="rect">
            <a:avLst/>
          </a:prstGeom>
        </p:spPr>
      </p:pic>
      <p:sp>
        <p:nvSpPr>
          <p:cNvPr id="4" name="Rectangle 3">
            <a:extLst>
              <a:ext uri="{FF2B5EF4-FFF2-40B4-BE49-F238E27FC236}">
                <a16:creationId xmlns:a16="http://schemas.microsoft.com/office/drawing/2014/main" id="{39788039-D0A0-40E8-92A2-086CD06DC3AC}"/>
              </a:ext>
            </a:extLst>
          </p:cNvPr>
          <p:cNvSpPr/>
          <p:nvPr/>
        </p:nvSpPr>
        <p:spPr>
          <a:xfrm>
            <a:off x="0" y="5940471"/>
            <a:ext cx="12191999" cy="584775"/>
          </a:xfrm>
          <a:prstGeom prst="rect">
            <a:avLst/>
          </a:prstGeom>
        </p:spPr>
        <p:txBody>
          <a:bodyPr wrap="square">
            <a:spAutoFit/>
          </a:bodyPr>
          <a:lstStyle/>
          <a:p>
            <a:pPr algn="ctr"/>
            <a:r>
              <a:rPr lang="en-US" sz="3200" dirty="0">
                <a:hlinkClick r:id="rId4"/>
              </a:rPr>
              <a:t>aka.ms/dotnetperf</a:t>
            </a:r>
            <a:r>
              <a:rPr lang="en-US" sz="3200" dirty="0"/>
              <a:t> </a:t>
            </a:r>
          </a:p>
        </p:txBody>
      </p:sp>
    </p:spTree>
    <p:extLst>
      <p:ext uri="{BB962C8B-B14F-4D97-AF65-F5344CB8AC3E}">
        <p14:creationId xmlns:p14="http://schemas.microsoft.com/office/powerpoint/2010/main" val="3779313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A27C2F-EFE8-4484-996F-39D081819385}"/>
              </a:ext>
            </a:extLst>
          </p:cNvPr>
          <p:cNvSpPr/>
          <p:nvPr/>
        </p:nvSpPr>
        <p:spPr bwMode="auto">
          <a:xfrm>
            <a:off x="0" y="1189176"/>
            <a:ext cx="12192000" cy="5668824"/>
          </a:xfrm>
          <a:prstGeom prst="rect">
            <a:avLst/>
          </a:prstGeom>
          <a:solidFill>
            <a:srgbClr val="282A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985A601-7B95-4938-B24D-4F987A499310}"/>
              </a:ext>
            </a:extLst>
          </p:cNvPr>
          <p:cNvSpPr>
            <a:spLocks noGrp="1"/>
          </p:cNvSpPr>
          <p:nvPr>
            <p:ph type="title"/>
          </p:nvPr>
        </p:nvSpPr>
        <p:spPr/>
        <p:txBody>
          <a:bodyPr/>
          <a:lstStyle/>
          <a:p>
            <a:r>
              <a:rPr lang="en-US" dirty="0"/>
              <a:t>Performance - Span&lt;T&gt; and Friends</a:t>
            </a:r>
          </a:p>
        </p:txBody>
      </p:sp>
      <p:sp>
        <p:nvSpPr>
          <p:cNvPr id="3" name="Text Placeholder 2">
            <a:extLst>
              <a:ext uri="{FF2B5EF4-FFF2-40B4-BE49-F238E27FC236}">
                <a16:creationId xmlns:a16="http://schemas.microsoft.com/office/drawing/2014/main" id="{5ABC3831-E57A-4D3C-9B5E-E44020566BE8}"/>
              </a:ext>
            </a:extLst>
          </p:cNvPr>
          <p:cNvSpPr>
            <a:spLocks noGrp="1"/>
          </p:cNvSpPr>
          <p:nvPr>
            <p:ph type="body" sz="quarter" idx="10"/>
          </p:nvPr>
        </p:nvSpPr>
        <p:spPr>
          <a:xfrm>
            <a:off x="268080" y="1123999"/>
            <a:ext cx="11655839" cy="6130909"/>
          </a:xfrm>
        </p:spPr>
        <p:txBody>
          <a:bodyPr/>
          <a:lstStyle/>
          <a:p>
            <a:r>
              <a:rPr lang="en-US" dirty="0">
                <a:solidFill>
                  <a:srgbClr val="569CD6"/>
                </a:solidFill>
              </a:rPr>
              <a:t>var</a:t>
            </a:r>
            <a:r>
              <a:rPr lang="en-US" dirty="0">
                <a:solidFill>
                  <a:srgbClr val="D4D4D4"/>
                </a:solidFill>
              </a:rPr>
              <a:t> </a:t>
            </a:r>
            <a:r>
              <a:rPr lang="en-US" dirty="0" err="1">
                <a:solidFill>
                  <a:srgbClr val="D4D4D4"/>
                </a:solidFill>
              </a:rPr>
              <a:t>arr</a:t>
            </a:r>
            <a:r>
              <a:rPr lang="en-US" dirty="0">
                <a:solidFill>
                  <a:srgbClr val="D4D4D4"/>
                </a:solidFill>
              </a:rPr>
              <a:t> = </a:t>
            </a:r>
            <a:r>
              <a:rPr lang="en-US" dirty="0">
                <a:solidFill>
                  <a:srgbClr val="569CD6"/>
                </a:solidFill>
              </a:rPr>
              <a:t>new</a:t>
            </a:r>
            <a:r>
              <a:rPr lang="en-US" dirty="0">
                <a:solidFill>
                  <a:srgbClr val="D4D4D4"/>
                </a:solidFill>
              </a:rPr>
              <a:t> </a:t>
            </a:r>
            <a:r>
              <a:rPr lang="en-US" dirty="0">
                <a:solidFill>
                  <a:srgbClr val="569CD6"/>
                </a:solidFill>
              </a:rPr>
              <a:t>byte</a:t>
            </a:r>
            <a:r>
              <a:rPr lang="en-US" dirty="0">
                <a:solidFill>
                  <a:srgbClr val="D4D4D4"/>
                </a:solidFill>
              </a:rPr>
              <a:t>[</a:t>
            </a:r>
            <a:r>
              <a:rPr lang="en-US" dirty="0">
                <a:solidFill>
                  <a:srgbClr val="B5CEA8"/>
                </a:solidFill>
              </a:rPr>
              <a:t>10</a:t>
            </a:r>
            <a:r>
              <a:rPr lang="en-US" dirty="0">
                <a:solidFill>
                  <a:srgbClr val="D4D4D4"/>
                </a:solidFill>
              </a:rPr>
              <a:t>];</a:t>
            </a:r>
          </a:p>
          <a:p>
            <a:r>
              <a:rPr lang="en-US" dirty="0">
                <a:solidFill>
                  <a:srgbClr val="4EC9B0"/>
                </a:solidFill>
              </a:rPr>
              <a:t>Span</a:t>
            </a:r>
            <a:r>
              <a:rPr lang="en-US" dirty="0">
                <a:solidFill>
                  <a:srgbClr val="D4D4D4"/>
                </a:solidFill>
              </a:rPr>
              <a:t>&lt;</a:t>
            </a:r>
            <a:r>
              <a:rPr lang="en-US" dirty="0">
                <a:solidFill>
                  <a:srgbClr val="569CD6"/>
                </a:solidFill>
              </a:rPr>
              <a:t>byte</a:t>
            </a:r>
            <a:r>
              <a:rPr lang="en-US" dirty="0">
                <a:solidFill>
                  <a:srgbClr val="D4D4D4"/>
                </a:solidFill>
              </a:rPr>
              <a:t>&gt; bytes = </a:t>
            </a:r>
            <a:r>
              <a:rPr lang="en-US" dirty="0" err="1">
                <a:solidFill>
                  <a:srgbClr val="9CDCFE"/>
                </a:solidFill>
              </a:rPr>
              <a:t>arr</a:t>
            </a:r>
            <a:r>
              <a:rPr lang="en-US" dirty="0">
                <a:solidFill>
                  <a:srgbClr val="D4D4D4"/>
                </a:solidFill>
              </a:rPr>
              <a:t>; </a:t>
            </a:r>
            <a:r>
              <a:rPr lang="en-US" dirty="0">
                <a:solidFill>
                  <a:srgbClr val="608B4E"/>
                </a:solidFill>
              </a:rPr>
              <a:t>// Implicit cast from T[] to Span&lt;T&gt;</a:t>
            </a:r>
            <a:endParaRPr lang="en-US" dirty="0">
              <a:solidFill>
                <a:srgbClr val="D4D4D4"/>
              </a:solidFill>
            </a:endParaRPr>
          </a:p>
          <a:p>
            <a:br>
              <a:rPr lang="en-US" dirty="0">
                <a:solidFill>
                  <a:srgbClr val="D4D4D4"/>
                </a:solidFill>
              </a:rPr>
            </a:br>
            <a:r>
              <a:rPr lang="en-US" dirty="0">
                <a:solidFill>
                  <a:srgbClr val="4EC9B0"/>
                </a:solidFill>
              </a:rPr>
              <a:t>Span</a:t>
            </a:r>
            <a:r>
              <a:rPr lang="en-US" dirty="0">
                <a:solidFill>
                  <a:srgbClr val="D4D4D4"/>
                </a:solidFill>
              </a:rPr>
              <a:t>&lt;</a:t>
            </a:r>
            <a:r>
              <a:rPr lang="en-US" dirty="0">
                <a:solidFill>
                  <a:srgbClr val="569CD6"/>
                </a:solidFill>
              </a:rPr>
              <a:t>byte</a:t>
            </a:r>
            <a:r>
              <a:rPr lang="en-US" dirty="0">
                <a:solidFill>
                  <a:srgbClr val="D4D4D4"/>
                </a:solidFill>
              </a:rPr>
              <a:t>&gt; </a:t>
            </a:r>
            <a:r>
              <a:rPr lang="en-US" dirty="0" err="1">
                <a:solidFill>
                  <a:srgbClr val="D4D4D4"/>
                </a:solidFill>
              </a:rPr>
              <a:t>slicedBytes</a:t>
            </a:r>
            <a:r>
              <a:rPr lang="en-US" dirty="0">
                <a:solidFill>
                  <a:srgbClr val="D4D4D4"/>
                </a:solidFill>
              </a:rPr>
              <a:t> = </a:t>
            </a:r>
            <a:r>
              <a:rPr lang="en-US" dirty="0" err="1">
                <a:solidFill>
                  <a:srgbClr val="9CDCFE"/>
                </a:solidFill>
              </a:rPr>
              <a:t>bytes</a:t>
            </a:r>
            <a:r>
              <a:rPr lang="en-US" dirty="0" err="1">
                <a:solidFill>
                  <a:srgbClr val="D4D4D4"/>
                </a:solidFill>
              </a:rPr>
              <a:t>.</a:t>
            </a:r>
            <a:r>
              <a:rPr lang="en-US" dirty="0" err="1">
                <a:solidFill>
                  <a:srgbClr val="DCDCAA"/>
                </a:solidFill>
              </a:rPr>
              <a:t>Slice</a:t>
            </a:r>
            <a:r>
              <a:rPr lang="en-US" dirty="0">
                <a:solidFill>
                  <a:srgbClr val="D4D4D4"/>
                </a:solidFill>
              </a:rPr>
              <a:t>(start: </a:t>
            </a:r>
            <a:r>
              <a:rPr lang="en-US" dirty="0">
                <a:solidFill>
                  <a:srgbClr val="B5CEA8"/>
                </a:solidFill>
              </a:rPr>
              <a:t>5</a:t>
            </a:r>
            <a:r>
              <a:rPr lang="en-US" dirty="0">
                <a:solidFill>
                  <a:srgbClr val="D4D4D4"/>
                </a:solidFill>
              </a:rPr>
              <a:t>, length: </a:t>
            </a:r>
            <a:r>
              <a:rPr lang="en-US" dirty="0">
                <a:solidFill>
                  <a:srgbClr val="B5CEA8"/>
                </a:solidFill>
              </a:rPr>
              <a:t>2</a:t>
            </a:r>
            <a:r>
              <a:rPr lang="en-US" dirty="0">
                <a:solidFill>
                  <a:srgbClr val="D4D4D4"/>
                </a:solidFill>
              </a:rPr>
              <a:t>);</a:t>
            </a:r>
          </a:p>
          <a:p>
            <a:r>
              <a:rPr lang="en-US" dirty="0" err="1">
                <a:solidFill>
                  <a:srgbClr val="9CDCFE"/>
                </a:solidFill>
              </a:rPr>
              <a:t>slicedBytes</a:t>
            </a:r>
            <a:r>
              <a:rPr lang="en-US" dirty="0">
                <a:solidFill>
                  <a:srgbClr val="D4D4D4"/>
                </a:solidFill>
              </a:rPr>
              <a:t>[</a:t>
            </a:r>
            <a:r>
              <a:rPr lang="en-US" dirty="0">
                <a:solidFill>
                  <a:srgbClr val="B5CEA8"/>
                </a:solidFill>
              </a:rPr>
              <a:t>0</a:t>
            </a:r>
            <a:r>
              <a:rPr lang="en-US" dirty="0">
                <a:solidFill>
                  <a:srgbClr val="D4D4D4"/>
                </a:solidFill>
              </a:rPr>
              <a:t>] = </a:t>
            </a:r>
            <a:r>
              <a:rPr lang="en-US" dirty="0">
                <a:solidFill>
                  <a:srgbClr val="B5CEA8"/>
                </a:solidFill>
              </a:rPr>
              <a:t>42</a:t>
            </a:r>
            <a:r>
              <a:rPr lang="en-US" dirty="0">
                <a:solidFill>
                  <a:srgbClr val="D4D4D4"/>
                </a:solidFill>
              </a:rPr>
              <a:t>;</a:t>
            </a:r>
          </a:p>
          <a:p>
            <a:r>
              <a:rPr lang="en-US" dirty="0" err="1">
                <a:solidFill>
                  <a:srgbClr val="9CDCFE"/>
                </a:solidFill>
              </a:rPr>
              <a:t>slicedBytes</a:t>
            </a:r>
            <a:r>
              <a:rPr lang="en-US" dirty="0">
                <a:solidFill>
                  <a:srgbClr val="D4D4D4"/>
                </a:solidFill>
              </a:rPr>
              <a:t>[</a:t>
            </a:r>
            <a:r>
              <a:rPr lang="en-US" dirty="0">
                <a:solidFill>
                  <a:srgbClr val="B5CEA8"/>
                </a:solidFill>
              </a:rPr>
              <a:t>1</a:t>
            </a:r>
            <a:r>
              <a:rPr lang="en-US" dirty="0">
                <a:solidFill>
                  <a:srgbClr val="D4D4D4"/>
                </a:solidFill>
              </a:rPr>
              <a:t>] = </a:t>
            </a:r>
            <a:r>
              <a:rPr lang="en-US" dirty="0">
                <a:solidFill>
                  <a:srgbClr val="B5CEA8"/>
                </a:solidFill>
              </a:rPr>
              <a:t>43</a:t>
            </a:r>
            <a:r>
              <a:rPr lang="en-US" dirty="0">
                <a:solidFill>
                  <a:srgbClr val="D4D4D4"/>
                </a:solidFill>
              </a:rPr>
              <a:t>;</a:t>
            </a:r>
          </a:p>
          <a:p>
            <a:r>
              <a:rPr lang="en-US" dirty="0" err="1">
                <a:solidFill>
                  <a:srgbClr val="9CDCFE"/>
                </a:solidFill>
              </a:rPr>
              <a:t>Assert</a:t>
            </a:r>
            <a:r>
              <a:rPr lang="en-US" dirty="0" err="1">
                <a:solidFill>
                  <a:srgbClr val="D4D4D4"/>
                </a:solidFill>
              </a:rPr>
              <a:t>.</a:t>
            </a:r>
            <a:r>
              <a:rPr lang="en-US" dirty="0" err="1">
                <a:solidFill>
                  <a:srgbClr val="DCDCAA"/>
                </a:solidFill>
              </a:rPr>
              <a:t>Equal</a:t>
            </a:r>
            <a:r>
              <a:rPr lang="en-US" dirty="0">
                <a:solidFill>
                  <a:srgbClr val="D4D4D4"/>
                </a:solidFill>
              </a:rPr>
              <a:t>(</a:t>
            </a:r>
            <a:r>
              <a:rPr lang="en-US" dirty="0">
                <a:solidFill>
                  <a:srgbClr val="B5CEA8"/>
                </a:solidFill>
              </a:rPr>
              <a:t>42</a:t>
            </a:r>
            <a:r>
              <a:rPr lang="en-US" dirty="0">
                <a:solidFill>
                  <a:srgbClr val="D4D4D4"/>
                </a:solidFill>
              </a:rPr>
              <a:t>, </a:t>
            </a:r>
            <a:r>
              <a:rPr lang="en-US" dirty="0" err="1">
                <a:solidFill>
                  <a:srgbClr val="9CDCFE"/>
                </a:solidFill>
              </a:rPr>
              <a:t>slicedBytes</a:t>
            </a:r>
            <a:r>
              <a:rPr lang="en-US" dirty="0">
                <a:solidFill>
                  <a:srgbClr val="D4D4D4"/>
                </a:solidFill>
              </a:rPr>
              <a:t>[</a:t>
            </a:r>
            <a:r>
              <a:rPr lang="en-US" dirty="0">
                <a:solidFill>
                  <a:srgbClr val="B5CEA8"/>
                </a:solidFill>
              </a:rPr>
              <a:t>0</a:t>
            </a:r>
            <a:r>
              <a:rPr lang="en-US" dirty="0">
                <a:solidFill>
                  <a:srgbClr val="D4D4D4"/>
                </a:solidFill>
              </a:rPr>
              <a:t>]);</a:t>
            </a:r>
          </a:p>
          <a:p>
            <a:r>
              <a:rPr lang="en-US" dirty="0" err="1">
                <a:solidFill>
                  <a:srgbClr val="9CDCFE"/>
                </a:solidFill>
              </a:rPr>
              <a:t>Assert</a:t>
            </a:r>
            <a:r>
              <a:rPr lang="en-US" dirty="0" err="1">
                <a:solidFill>
                  <a:srgbClr val="D4D4D4"/>
                </a:solidFill>
              </a:rPr>
              <a:t>.</a:t>
            </a:r>
            <a:r>
              <a:rPr lang="en-US" dirty="0" err="1">
                <a:solidFill>
                  <a:srgbClr val="DCDCAA"/>
                </a:solidFill>
              </a:rPr>
              <a:t>Equal</a:t>
            </a:r>
            <a:r>
              <a:rPr lang="en-US" dirty="0">
                <a:solidFill>
                  <a:srgbClr val="D4D4D4"/>
                </a:solidFill>
              </a:rPr>
              <a:t>(</a:t>
            </a:r>
            <a:r>
              <a:rPr lang="en-US" dirty="0">
                <a:solidFill>
                  <a:srgbClr val="B5CEA8"/>
                </a:solidFill>
              </a:rPr>
              <a:t>43</a:t>
            </a:r>
            <a:r>
              <a:rPr lang="en-US" dirty="0">
                <a:solidFill>
                  <a:srgbClr val="D4D4D4"/>
                </a:solidFill>
              </a:rPr>
              <a:t>, </a:t>
            </a:r>
            <a:r>
              <a:rPr lang="en-US" dirty="0" err="1">
                <a:solidFill>
                  <a:srgbClr val="9CDCFE"/>
                </a:solidFill>
              </a:rPr>
              <a:t>slicedBytes</a:t>
            </a:r>
            <a:r>
              <a:rPr lang="en-US" dirty="0">
                <a:solidFill>
                  <a:srgbClr val="D4D4D4"/>
                </a:solidFill>
              </a:rPr>
              <a:t>[</a:t>
            </a:r>
            <a:r>
              <a:rPr lang="en-US" dirty="0">
                <a:solidFill>
                  <a:srgbClr val="B5CEA8"/>
                </a:solidFill>
              </a:rPr>
              <a:t>1</a:t>
            </a:r>
            <a:r>
              <a:rPr lang="en-US" dirty="0">
                <a:solidFill>
                  <a:srgbClr val="D4D4D4"/>
                </a:solidFill>
              </a:rPr>
              <a:t>]);</a:t>
            </a:r>
          </a:p>
          <a:p>
            <a:r>
              <a:rPr lang="en-US" dirty="0" err="1">
                <a:solidFill>
                  <a:srgbClr val="9CDCFE"/>
                </a:solidFill>
              </a:rPr>
              <a:t>Assert</a:t>
            </a:r>
            <a:r>
              <a:rPr lang="en-US" dirty="0" err="1">
                <a:solidFill>
                  <a:srgbClr val="D4D4D4"/>
                </a:solidFill>
              </a:rPr>
              <a:t>.</a:t>
            </a:r>
            <a:r>
              <a:rPr lang="en-US" dirty="0" err="1">
                <a:solidFill>
                  <a:srgbClr val="DCDCAA"/>
                </a:solidFill>
              </a:rPr>
              <a:t>Equal</a:t>
            </a:r>
            <a:r>
              <a:rPr lang="en-US" dirty="0">
                <a:solidFill>
                  <a:srgbClr val="D4D4D4"/>
                </a:solidFill>
              </a:rPr>
              <a:t>(</a:t>
            </a:r>
            <a:r>
              <a:rPr lang="en-US" dirty="0" err="1">
                <a:solidFill>
                  <a:srgbClr val="9CDCFE"/>
                </a:solidFill>
              </a:rPr>
              <a:t>arr</a:t>
            </a:r>
            <a:r>
              <a:rPr lang="en-US" dirty="0">
                <a:solidFill>
                  <a:srgbClr val="D4D4D4"/>
                </a:solidFill>
              </a:rPr>
              <a:t>[</a:t>
            </a:r>
            <a:r>
              <a:rPr lang="en-US" dirty="0">
                <a:solidFill>
                  <a:srgbClr val="B5CEA8"/>
                </a:solidFill>
              </a:rPr>
              <a:t>5</a:t>
            </a:r>
            <a:r>
              <a:rPr lang="en-US" dirty="0">
                <a:solidFill>
                  <a:srgbClr val="D4D4D4"/>
                </a:solidFill>
              </a:rPr>
              <a:t>], </a:t>
            </a:r>
            <a:r>
              <a:rPr lang="en-US" dirty="0" err="1">
                <a:solidFill>
                  <a:srgbClr val="9CDCFE"/>
                </a:solidFill>
              </a:rPr>
              <a:t>slicedBytes</a:t>
            </a:r>
            <a:r>
              <a:rPr lang="en-US" dirty="0">
                <a:solidFill>
                  <a:srgbClr val="D4D4D4"/>
                </a:solidFill>
              </a:rPr>
              <a:t>[</a:t>
            </a:r>
            <a:r>
              <a:rPr lang="en-US" dirty="0">
                <a:solidFill>
                  <a:srgbClr val="B5CEA8"/>
                </a:solidFill>
              </a:rPr>
              <a:t>0</a:t>
            </a:r>
            <a:r>
              <a:rPr lang="en-US" dirty="0">
                <a:solidFill>
                  <a:srgbClr val="D4D4D4"/>
                </a:solidFill>
              </a:rPr>
              <a:t>]);</a:t>
            </a:r>
          </a:p>
          <a:p>
            <a:r>
              <a:rPr lang="en-US" dirty="0" err="1">
                <a:solidFill>
                  <a:srgbClr val="9CDCFE"/>
                </a:solidFill>
              </a:rPr>
              <a:t>Assert</a:t>
            </a:r>
            <a:r>
              <a:rPr lang="en-US" dirty="0" err="1">
                <a:solidFill>
                  <a:srgbClr val="D4D4D4"/>
                </a:solidFill>
              </a:rPr>
              <a:t>.</a:t>
            </a:r>
            <a:r>
              <a:rPr lang="en-US" dirty="0" err="1">
                <a:solidFill>
                  <a:srgbClr val="DCDCAA"/>
                </a:solidFill>
              </a:rPr>
              <a:t>Equal</a:t>
            </a:r>
            <a:r>
              <a:rPr lang="en-US" dirty="0">
                <a:solidFill>
                  <a:srgbClr val="D4D4D4"/>
                </a:solidFill>
              </a:rPr>
              <a:t>(</a:t>
            </a:r>
            <a:r>
              <a:rPr lang="en-US" dirty="0" err="1">
                <a:solidFill>
                  <a:srgbClr val="9CDCFE"/>
                </a:solidFill>
              </a:rPr>
              <a:t>arr</a:t>
            </a:r>
            <a:r>
              <a:rPr lang="en-US" dirty="0">
                <a:solidFill>
                  <a:srgbClr val="D4D4D4"/>
                </a:solidFill>
              </a:rPr>
              <a:t>[</a:t>
            </a:r>
            <a:r>
              <a:rPr lang="en-US" dirty="0">
                <a:solidFill>
                  <a:srgbClr val="B5CEA8"/>
                </a:solidFill>
              </a:rPr>
              <a:t>6</a:t>
            </a:r>
            <a:r>
              <a:rPr lang="en-US" dirty="0">
                <a:solidFill>
                  <a:srgbClr val="D4D4D4"/>
                </a:solidFill>
              </a:rPr>
              <a:t>], </a:t>
            </a:r>
            <a:r>
              <a:rPr lang="en-US" dirty="0" err="1">
                <a:solidFill>
                  <a:srgbClr val="9CDCFE"/>
                </a:solidFill>
              </a:rPr>
              <a:t>slicedBytes</a:t>
            </a:r>
            <a:r>
              <a:rPr lang="en-US" dirty="0">
                <a:solidFill>
                  <a:srgbClr val="D4D4D4"/>
                </a:solidFill>
              </a:rPr>
              <a:t>[</a:t>
            </a:r>
            <a:r>
              <a:rPr lang="en-US" dirty="0">
                <a:solidFill>
                  <a:srgbClr val="B5CEA8"/>
                </a:solidFill>
              </a:rPr>
              <a:t>1</a:t>
            </a:r>
            <a:r>
              <a:rPr lang="en-US" dirty="0">
                <a:solidFill>
                  <a:srgbClr val="D4D4D4"/>
                </a:solidFill>
              </a:rPr>
              <a:t>]);</a:t>
            </a:r>
          </a:p>
          <a:p>
            <a:r>
              <a:rPr lang="en-US" dirty="0" err="1">
                <a:solidFill>
                  <a:srgbClr val="9CDCFE"/>
                </a:solidFill>
              </a:rPr>
              <a:t>slicedBytes</a:t>
            </a:r>
            <a:r>
              <a:rPr lang="en-US" dirty="0">
                <a:solidFill>
                  <a:srgbClr val="D4D4D4"/>
                </a:solidFill>
              </a:rPr>
              <a:t>[</a:t>
            </a:r>
            <a:r>
              <a:rPr lang="en-US" dirty="0">
                <a:solidFill>
                  <a:srgbClr val="B5CEA8"/>
                </a:solidFill>
              </a:rPr>
              <a:t>2</a:t>
            </a:r>
            <a:r>
              <a:rPr lang="en-US" dirty="0">
                <a:solidFill>
                  <a:srgbClr val="D4D4D4"/>
                </a:solidFill>
              </a:rPr>
              <a:t>] = </a:t>
            </a:r>
            <a:r>
              <a:rPr lang="en-US" dirty="0">
                <a:solidFill>
                  <a:srgbClr val="B5CEA8"/>
                </a:solidFill>
              </a:rPr>
              <a:t>44</a:t>
            </a:r>
            <a:r>
              <a:rPr lang="en-US" dirty="0">
                <a:solidFill>
                  <a:srgbClr val="D4D4D4"/>
                </a:solidFill>
              </a:rPr>
              <a:t>; </a:t>
            </a:r>
            <a:r>
              <a:rPr lang="en-US" dirty="0">
                <a:solidFill>
                  <a:srgbClr val="608B4E"/>
                </a:solidFill>
              </a:rPr>
              <a:t>// Throws </a:t>
            </a:r>
            <a:r>
              <a:rPr lang="en-US" dirty="0" err="1">
                <a:solidFill>
                  <a:srgbClr val="608B4E"/>
                </a:solidFill>
              </a:rPr>
              <a:t>IndexOutOfRangeException</a:t>
            </a:r>
            <a:endParaRPr lang="en-US" dirty="0">
              <a:solidFill>
                <a:srgbClr val="D4D4D4"/>
              </a:solidFill>
            </a:endParaRPr>
          </a:p>
          <a:p>
            <a:r>
              <a:rPr lang="en-US" dirty="0">
                <a:solidFill>
                  <a:srgbClr val="9CDCFE"/>
                </a:solidFill>
              </a:rPr>
              <a:t>bytes</a:t>
            </a:r>
            <a:r>
              <a:rPr lang="en-US" dirty="0">
                <a:solidFill>
                  <a:srgbClr val="D4D4D4"/>
                </a:solidFill>
              </a:rPr>
              <a:t>[</a:t>
            </a:r>
            <a:r>
              <a:rPr lang="en-US" dirty="0">
                <a:solidFill>
                  <a:srgbClr val="B5CEA8"/>
                </a:solidFill>
              </a:rPr>
              <a:t>2</a:t>
            </a:r>
            <a:r>
              <a:rPr lang="en-US" dirty="0">
                <a:solidFill>
                  <a:srgbClr val="D4D4D4"/>
                </a:solidFill>
              </a:rPr>
              <a:t>] = </a:t>
            </a:r>
            <a:r>
              <a:rPr lang="en-US" dirty="0">
                <a:solidFill>
                  <a:srgbClr val="B5CEA8"/>
                </a:solidFill>
              </a:rPr>
              <a:t>45</a:t>
            </a:r>
            <a:r>
              <a:rPr lang="en-US" dirty="0">
                <a:solidFill>
                  <a:srgbClr val="D4D4D4"/>
                </a:solidFill>
              </a:rPr>
              <a:t>; </a:t>
            </a:r>
            <a:r>
              <a:rPr lang="en-US" dirty="0">
                <a:solidFill>
                  <a:srgbClr val="608B4E"/>
                </a:solidFill>
              </a:rPr>
              <a:t>// OK</a:t>
            </a:r>
            <a:endParaRPr lang="en-US" dirty="0">
              <a:solidFill>
                <a:srgbClr val="D4D4D4"/>
              </a:solidFill>
            </a:endParaRPr>
          </a:p>
          <a:p>
            <a:r>
              <a:rPr lang="en-US" dirty="0" err="1">
                <a:solidFill>
                  <a:srgbClr val="9CDCFE"/>
                </a:solidFill>
              </a:rPr>
              <a:t>Assert</a:t>
            </a:r>
            <a:r>
              <a:rPr lang="en-US" dirty="0" err="1">
                <a:solidFill>
                  <a:srgbClr val="D4D4D4"/>
                </a:solidFill>
              </a:rPr>
              <a:t>.</a:t>
            </a:r>
            <a:r>
              <a:rPr lang="en-US" dirty="0" err="1">
                <a:solidFill>
                  <a:srgbClr val="DCDCAA"/>
                </a:solidFill>
              </a:rPr>
              <a:t>Equal</a:t>
            </a:r>
            <a:r>
              <a:rPr lang="en-US" dirty="0">
                <a:solidFill>
                  <a:srgbClr val="D4D4D4"/>
                </a:solidFill>
              </a:rPr>
              <a:t>(</a:t>
            </a:r>
            <a:r>
              <a:rPr lang="en-US" dirty="0" err="1">
                <a:solidFill>
                  <a:srgbClr val="9CDCFE"/>
                </a:solidFill>
              </a:rPr>
              <a:t>arr</a:t>
            </a:r>
            <a:r>
              <a:rPr lang="en-US" dirty="0">
                <a:solidFill>
                  <a:srgbClr val="D4D4D4"/>
                </a:solidFill>
              </a:rPr>
              <a:t>[</a:t>
            </a:r>
            <a:r>
              <a:rPr lang="en-US" dirty="0">
                <a:solidFill>
                  <a:srgbClr val="B5CEA8"/>
                </a:solidFill>
              </a:rPr>
              <a:t>2</a:t>
            </a:r>
            <a:r>
              <a:rPr lang="en-US" dirty="0">
                <a:solidFill>
                  <a:srgbClr val="D4D4D4"/>
                </a:solidFill>
              </a:rPr>
              <a:t>], </a:t>
            </a:r>
            <a:r>
              <a:rPr lang="en-US" dirty="0">
                <a:solidFill>
                  <a:srgbClr val="9CDCFE"/>
                </a:solidFill>
              </a:rPr>
              <a:t>bytes</a:t>
            </a:r>
            <a:r>
              <a:rPr lang="en-US" dirty="0">
                <a:solidFill>
                  <a:srgbClr val="D4D4D4"/>
                </a:solidFill>
              </a:rPr>
              <a:t>[</a:t>
            </a:r>
            <a:r>
              <a:rPr lang="en-US" dirty="0">
                <a:solidFill>
                  <a:srgbClr val="B5CEA8"/>
                </a:solidFill>
              </a:rPr>
              <a:t>2</a:t>
            </a:r>
            <a:r>
              <a:rPr lang="en-US" dirty="0">
                <a:solidFill>
                  <a:srgbClr val="D4D4D4"/>
                </a:solidFill>
              </a:rPr>
              <a:t>]);</a:t>
            </a:r>
          </a:p>
          <a:p>
            <a:r>
              <a:rPr lang="en-US" dirty="0" err="1">
                <a:solidFill>
                  <a:srgbClr val="9CDCFE"/>
                </a:solidFill>
              </a:rPr>
              <a:t>Assert</a:t>
            </a:r>
            <a:r>
              <a:rPr lang="en-US" dirty="0" err="1">
                <a:solidFill>
                  <a:srgbClr val="D4D4D4"/>
                </a:solidFill>
              </a:rPr>
              <a:t>.</a:t>
            </a:r>
            <a:r>
              <a:rPr lang="en-US" dirty="0" err="1">
                <a:solidFill>
                  <a:srgbClr val="DCDCAA"/>
                </a:solidFill>
              </a:rPr>
              <a:t>Equal</a:t>
            </a:r>
            <a:r>
              <a:rPr lang="en-US" dirty="0">
                <a:solidFill>
                  <a:srgbClr val="D4D4D4"/>
                </a:solidFill>
              </a:rPr>
              <a:t>(</a:t>
            </a:r>
            <a:r>
              <a:rPr lang="en-US" dirty="0">
                <a:solidFill>
                  <a:srgbClr val="B5CEA8"/>
                </a:solidFill>
              </a:rPr>
              <a:t>45</a:t>
            </a:r>
            <a:r>
              <a:rPr lang="en-US" dirty="0">
                <a:solidFill>
                  <a:srgbClr val="D4D4D4"/>
                </a:solidFill>
              </a:rPr>
              <a:t>, </a:t>
            </a:r>
            <a:r>
              <a:rPr lang="en-US" dirty="0" err="1">
                <a:solidFill>
                  <a:srgbClr val="9CDCFE"/>
                </a:solidFill>
              </a:rPr>
              <a:t>arr</a:t>
            </a:r>
            <a:r>
              <a:rPr lang="en-US" dirty="0">
                <a:solidFill>
                  <a:srgbClr val="D4D4D4"/>
                </a:solidFill>
              </a:rPr>
              <a:t>[</a:t>
            </a:r>
            <a:r>
              <a:rPr lang="en-US" dirty="0">
                <a:solidFill>
                  <a:srgbClr val="B5CEA8"/>
                </a:solidFill>
              </a:rPr>
              <a:t>2</a:t>
            </a:r>
            <a:r>
              <a:rPr lang="en-US" dirty="0">
                <a:solidFill>
                  <a:srgbClr val="D4D4D4"/>
                </a:solidFill>
              </a:rPr>
              <a:t>]);</a:t>
            </a:r>
          </a:p>
          <a:p>
            <a:endParaRPr lang="en-US" dirty="0"/>
          </a:p>
        </p:txBody>
      </p:sp>
      <p:grpSp>
        <p:nvGrpSpPr>
          <p:cNvPr id="6" name="Group 5">
            <a:extLst>
              <a:ext uri="{FF2B5EF4-FFF2-40B4-BE49-F238E27FC236}">
                <a16:creationId xmlns:a16="http://schemas.microsoft.com/office/drawing/2014/main" id="{D68B7A4B-2702-450A-8E7F-5EDA4FCA6EAC}"/>
              </a:ext>
            </a:extLst>
          </p:cNvPr>
          <p:cNvGrpSpPr/>
          <p:nvPr/>
        </p:nvGrpSpPr>
        <p:grpSpPr>
          <a:xfrm>
            <a:off x="0" y="1189176"/>
            <a:ext cx="12192000" cy="5668824"/>
            <a:chOff x="0" y="1189176"/>
            <a:chExt cx="12192000" cy="5668824"/>
          </a:xfrm>
        </p:grpSpPr>
        <p:sp>
          <p:nvSpPr>
            <p:cNvPr id="5" name="Rectangle 4">
              <a:extLst>
                <a:ext uri="{FF2B5EF4-FFF2-40B4-BE49-F238E27FC236}">
                  <a16:creationId xmlns:a16="http://schemas.microsoft.com/office/drawing/2014/main" id="{B1F4BE4B-F44F-4E5D-970C-FA4E4763E90C}"/>
                </a:ext>
              </a:extLst>
            </p:cNvPr>
            <p:cNvSpPr/>
            <p:nvPr/>
          </p:nvSpPr>
          <p:spPr bwMode="auto">
            <a:xfrm>
              <a:off x="0" y="1189176"/>
              <a:ext cx="12192000" cy="566882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76D80E9-9852-4349-A395-A129CFA27489}"/>
                </a:ext>
              </a:extLst>
            </p:cNvPr>
            <p:cNvSpPr txBox="1"/>
            <p:nvPr/>
          </p:nvSpPr>
          <p:spPr>
            <a:xfrm>
              <a:off x="485369" y="2787629"/>
              <a:ext cx="10845982" cy="1834348"/>
            </a:xfrm>
            <a:prstGeom prst="rect">
              <a:avLst/>
            </a:prstGeom>
            <a:noFill/>
          </p:spPr>
          <p:txBody>
            <a:bodyPr wrap="none" lIns="182880" tIns="146304" rIns="182880" bIns="146304" rtlCol="0">
              <a:spAutoFit/>
            </a:bodyPr>
            <a:lstStyle/>
            <a:p>
              <a:pPr>
                <a:lnSpc>
                  <a:spcPct val="90000"/>
                </a:lnSpc>
                <a:spcAft>
                  <a:spcPts val="600"/>
                </a:spcAft>
              </a:pPr>
              <a:r>
                <a:rPr lang="en-US" sz="3600" i="1" dirty="0">
                  <a:gradFill>
                    <a:gsLst>
                      <a:gs pos="2917">
                        <a:schemeClr val="tx1"/>
                      </a:gs>
                      <a:gs pos="30000">
                        <a:schemeClr val="tx1"/>
                      </a:gs>
                    </a:gsLst>
                    <a:lin ang="5400000" scaled="0"/>
                  </a:gradFill>
                </a:rPr>
                <a:t>TLDR: Manipulate a chunk of data without copying it</a:t>
              </a:r>
            </a:p>
            <a:p>
              <a:pPr>
                <a:lnSpc>
                  <a:spcPct val="90000"/>
                </a:lnSpc>
                <a:spcAft>
                  <a:spcPts val="600"/>
                </a:spcAft>
              </a:pPr>
              <a:endParaRPr lang="en-US" sz="3600" i="1" dirty="0">
                <a:gradFill>
                  <a:gsLst>
                    <a:gs pos="2917">
                      <a:schemeClr val="tx1"/>
                    </a:gs>
                    <a:gs pos="30000">
                      <a:schemeClr val="tx1"/>
                    </a:gs>
                  </a:gsLst>
                  <a:lin ang="5400000" scaled="0"/>
                </a:gradFill>
              </a:endParaRPr>
            </a:p>
            <a:p>
              <a:pPr>
                <a:lnSpc>
                  <a:spcPct val="90000"/>
                </a:lnSpc>
                <a:spcAft>
                  <a:spcPts val="600"/>
                </a:spcAft>
              </a:pPr>
              <a:endParaRPr lang="en-US" sz="2800" b="1" i="1"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2227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A27C2F-EFE8-4484-996F-39D081819385}"/>
              </a:ext>
            </a:extLst>
          </p:cNvPr>
          <p:cNvSpPr/>
          <p:nvPr/>
        </p:nvSpPr>
        <p:spPr bwMode="auto">
          <a:xfrm>
            <a:off x="-1" y="1219454"/>
            <a:ext cx="12192001" cy="3734095"/>
          </a:xfrm>
          <a:prstGeom prst="rect">
            <a:avLst/>
          </a:prstGeom>
          <a:solidFill>
            <a:srgbClr val="282A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985A601-7B95-4938-B24D-4F987A499310}"/>
              </a:ext>
            </a:extLst>
          </p:cNvPr>
          <p:cNvSpPr>
            <a:spLocks noGrp="1"/>
          </p:cNvSpPr>
          <p:nvPr>
            <p:ph type="title"/>
          </p:nvPr>
        </p:nvSpPr>
        <p:spPr/>
        <p:txBody>
          <a:bodyPr/>
          <a:lstStyle/>
          <a:p>
            <a:r>
              <a:rPr lang="en-US"/>
              <a:t>Example: </a:t>
            </a:r>
            <a:r>
              <a:rPr lang="en-US" err="1"/>
              <a:t>StringBuilder</a:t>
            </a:r>
            <a:endParaRPr lang="en-US"/>
          </a:p>
        </p:txBody>
      </p:sp>
      <p:sp>
        <p:nvSpPr>
          <p:cNvPr id="3" name="Rectangle 2">
            <a:extLst>
              <a:ext uri="{FF2B5EF4-FFF2-40B4-BE49-F238E27FC236}">
                <a16:creationId xmlns:a16="http://schemas.microsoft.com/office/drawing/2014/main" id="{D8E342B4-EC88-4853-BE63-29B599865C4E}"/>
              </a:ext>
            </a:extLst>
          </p:cNvPr>
          <p:cNvSpPr/>
          <p:nvPr/>
        </p:nvSpPr>
        <p:spPr>
          <a:xfrm>
            <a:off x="152400" y="1475674"/>
            <a:ext cx="11655840" cy="3477875"/>
          </a:xfrm>
          <a:prstGeom prst="rect">
            <a:avLst/>
          </a:prstGeom>
        </p:spPr>
        <p:txBody>
          <a:bodyPr wrap="square">
            <a:spAutoFit/>
          </a:bodyPr>
          <a:lstStyle/>
          <a:p>
            <a:r>
              <a:rPr lang="en-US" sz="2200">
                <a:solidFill>
                  <a:srgbClr val="569CD6"/>
                </a:solidFill>
                <a:latin typeface="Consolas" panose="020B0609020204030204" pitchFamily="49" charset="0"/>
              </a:rPr>
              <a:t>private</a:t>
            </a:r>
            <a:r>
              <a:rPr lang="en-US" sz="2200">
                <a:solidFill>
                  <a:srgbClr val="D4D4D4"/>
                </a:solidFill>
                <a:latin typeface="Consolas" panose="020B0609020204030204" pitchFamily="49" charset="0"/>
              </a:rPr>
              <a:t> </a:t>
            </a:r>
            <a:r>
              <a:rPr lang="en-US" sz="2200">
                <a:solidFill>
                  <a:srgbClr val="569CD6"/>
                </a:solidFill>
                <a:latin typeface="Consolas" panose="020B0609020204030204" pitchFamily="49" charset="0"/>
              </a:rPr>
              <a:t>static</a:t>
            </a:r>
            <a:r>
              <a:rPr lang="en-US" sz="2200">
                <a:solidFill>
                  <a:srgbClr val="D4D4D4"/>
                </a:solidFill>
                <a:latin typeface="Consolas" panose="020B0609020204030204" pitchFamily="49" charset="0"/>
              </a:rPr>
              <a:t> </a:t>
            </a:r>
            <a:r>
              <a:rPr lang="en-US" sz="2200" err="1">
                <a:solidFill>
                  <a:srgbClr val="569CD6"/>
                </a:solidFill>
                <a:latin typeface="Consolas" panose="020B0609020204030204" pitchFamily="49" charset="0"/>
              </a:rPr>
              <a:t>readonly</a:t>
            </a:r>
            <a:r>
              <a:rPr lang="en-US" sz="2200">
                <a:solidFill>
                  <a:srgbClr val="D4D4D4"/>
                </a:solidFill>
                <a:latin typeface="Consolas" panose="020B0609020204030204" pitchFamily="49" charset="0"/>
              </a:rPr>
              <a:t> </a:t>
            </a:r>
            <a:r>
              <a:rPr lang="en-US" sz="2200" err="1">
                <a:solidFill>
                  <a:srgbClr val="4EC9B0"/>
                </a:solidFill>
                <a:latin typeface="Consolas" panose="020B0609020204030204" pitchFamily="49" charset="0"/>
              </a:rPr>
              <a:t>StringBuilder</a:t>
            </a:r>
            <a:r>
              <a:rPr lang="en-US" sz="2200">
                <a:solidFill>
                  <a:srgbClr val="D4D4D4"/>
                </a:solidFill>
                <a:latin typeface="Consolas" panose="020B0609020204030204" pitchFamily="49" charset="0"/>
              </a:rPr>
              <a:t> </a:t>
            </a:r>
            <a:r>
              <a:rPr lang="en-US" sz="2200" err="1">
                <a:solidFill>
                  <a:srgbClr val="D4D4D4"/>
                </a:solidFill>
                <a:latin typeface="Consolas" panose="020B0609020204030204" pitchFamily="49" charset="0"/>
              </a:rPr>
              <a:t>s_builder</a:t>
            </a:r>
            <a:r>
              <a:rPr lang="en-US" sz="2200">
                <a:solidFill>
                  <a:srgbClr val="D4D4D4"/>
                </a:solidFill>
                <a:latin typeface="Consolas" panose="020B0609020204030204" pitchFamily="49" charset="0"/>
              </a:rPr>
              <a:t> = </a:t>
            </a:r>
            <a:r>
              <a:rPr lang="en-US" sz="2200">
                <a:solidFill>
                  <a:srgbClr val="569CD6"/>
                </a:solidFill>
                <a:latin typeface="Consolas" panose="020B0609020204030204" pitchFamily="49" charset="0"/>
              </a:rPr>
              <a:t>new</a:t>
            </a:r>
            <a:r>
              <a:rPr lang="en-US" sz="2200">
                <a:solidFill>
                  <a:srgbClr val="D4D4D4"/>
                </a:solidFill>
                <a:latin typeface="Consolas" panose="020B0609020204030204" pitchFamily="49" charset="0"/>
              </a:rPr>
              <a:t> </a:t>
            </a:r>
            <a:r>
              <a:rPr lang="en-US" sz="2200" err="1">
                <a:solidFill>
                  <a:srgbClr val="4EC9B0"/>
                </a:solidFill>
                <a:latin typeface="Consolas" panose="020B0609020204030204" pitchFamily="49" charset="0"/>
              </a:rPr>
              <a:t>StringBuilder</a:t>
            </a:r>
            <a:r>
              <a:rPr lang="en-US" sz="2200">
                <a:solidFill>
                  <a:srgbClr val="D4D4D4"/>
                </a:solidFill>
                <a:latin typeface="Consolas" panose="020B0609020204030204" pitchFamily="49" charset="0"/>
              </a:rPr>
              <a:t>();</a:t>
            </a:r>
          </a:p>
          <a:p>
            <a:br>
              <a:rPr lang="en-US" sz="2200">
                <a:solidFill>
                  <a:srgbClr val="D4D4D4"/>
                </a:solidFill>
                <a:latin typeface="Consolas" panose="020B0609020204030204" pitchFamily="49" charset="0"/>
              </a:rPr>
            </a:br>
            <a:r>
              <a:rPr lang="en-US" sz="2200">
                <a:solidFill>
                  <a:srgbClr val="569CD6"/>
                </a:solidFill>
                <a:latin typeface="Consolas" panose="020B0609020204030204" pitchFamily="49" charset="0"/>
              </a:rPr>
              <a:t>public</a:t>
            </a:r>
            <a:r>
              <a:rPr lang="en-US" sz="2200">
                <a:solidFill>
                  <a:srgbClr val="D4D4D4"/>
                </a:solidFill>
                <a:latin typeface="Consolas" panose="020B0609020204030204" pitchFamily="49" charset="0"/>
              </a:rPr>
              <a:t> </a:t>
            </a:r>
            <a:r>
              <a:rPr lang="en-US" sz="2200">
                <a:solidFill>
                  <a:srgbClr val="569CD6"/>
                </a:solidFill>
                <a:latin typeface="Consolas" panose="020B0609020204030204" pitchFamily="49" charset="0"/>
              </a:rPr>
              <a:t>void</a:t>
            </a:r>
            <a:r>
              <a:rPr lang="en-US" sz="2200">
                <a:solidFill>
                  <a:srgbClr val="D4D4D4"/>
                </a:solidFill>
                <a:latin typeface="Consolas" panose="020B0609020204030204" pitchFamily="49" charset="0"/>
              </a:rPr>
              <a:t> </a:t>
            </a:r>
            <a:r>
              <a:rPr lang="en-US" sz="2200" err="1">
                <a:solidFill>
                  <a:srgbClr val="DCDCAA"/>
                </a:solidFill>
                <a:latin typeface="Consolas" panose="020B0609020204030204" pitchFamily="49" charset="0"/>
              </a:rPr>
              <a:t>StringBuilderAppend</a:t>
            </a:r>
            <a:r>
              <a:rPr lang="en-US" sz="2200">
                <a:solidFill>
                  <a:srgbClr val="D4D4D4"/>
                </a:solidFill>
                <a:latin typeface="Consolas" panose="020B0609020204030204" pitchFamily="49" charset="0"/>
              </a:rPr>
              <a:t>()</a:t>
            </a:r>
          </a:p>
          <a:p>
            <a:r>
              <a:rPr lang="en-US" sz="2200">
                <a:solidFill>
                  <a:srgbClr val="D4D4D4"/>
                </a:solidFill>
                <a:latin typeface="Consolas" panose="020B0609020204030204" pitchFamily="49" charset="0"/>
              </a:rPr>
              <a:t>{</a:t>
            </a:r>
          </a:p>
          <a:p>
            <a:pPr lvl="1"/>
            <a:r>
              <a:rPr lang="en-US" sz="2200" err="1">
                <a:solidFill>
                  <a:srgbClr val="4EC9B0"/>
                </a:solidFill>
                <a:latin typeface="Consolas" panose="020B0609020204030204" pitchFamily="49" charset="0"/>
              </a:rPr>
              <a:t>StringBuilder</a:t>
            </a:r>
            <a:r>
              <a:rPr lang="en-US" sz="2200">
                <a:solidFill>
                  <a:srgbClr val="D4D4D4"/>
                </a:solidFill>
                <a:latin typeface="Consolas" panose="020B0609020204030204" pitchFamily="49" charset="0"/>
              </a:rPr>
              <a:t> </a:t>
            </a:r>
            <a:r>
              <a:rPr lang="en-US" sz="2200" err="1">
                <a:solidFill>
                  <a:srgbClr val="D4D4D4"/>
                </a:solidFill>
                <a:latin typeface="Consolas" panose="020B0609020204030204" pitchFamily="49" charset="0"/>
              </a:rPr>
              <a:t>sb</a:t>
            </a:r>
            <a:r>
              <a:rPr lang="en-US" sz="2200">
                <a:solidFill>
                  <a:srgbClr val="D4D4D4"/>
                </a:solidFill>
                <a:latin typeface="Consolas" panose="020B0609020204030204" pitchFamily="49" charset="0"/>
              </a:rPr>
              <a:t> = </a:t>
            </a:r>
            <a:r>
              <a:rPr lang="en-US" sz="2200" err="1">
                <a:solidFill>
                  <a:srgbClr val="9CDCFE"/>
                </a:solidFill>
                <a:latin typeface="Consolas" panose="020B0609020204030204" pitchFamily="49" charset="0"/>
              </a:rPr>
              <a:t>s_builder</a:t>
            </a:r>
            <a:r>
              <a:rPr lang="en-US" sz="2200">
                <a:solidFill>
                  <a:srgbClr val="D4D4D4"/>
                </a:solidFill>
                <a:latin typeface="Consolas" panose="020B0609020204030204" pitchFamily="49" charset="0"/>
              </a:rPr>
              <a:t>;</a:t>
            </a:r>
          </a:p>
          <a:p>
            <a:pPr lvl="1"/>
            <a:r>
              <a:rPr lang="en-US" sz="2200" err="1">
                <a:solidFill>
                  <a:srgbClr val="9CDCFE"/>
                </a:solidFill>
                <a:latin typeface="Consolas" panose="020B0609020204030204" pitchFamily="49" charset="0"/>
              </a:rPr>
              <a:t>sb</a:t>
            </a:r>
            <a:r>
              <a:rPr lang="en-US" sz="2200" err="1">
                <a:solidFill>
                  <a:srgbClr val="D4D4D4"/>
                </a:solidFill>
                <a:latin typeface="Consolas" panose="020B0609020204030204" pitchFamily="49" charset="0"/>
              </a:rPr>
              <a:t>.</a:t>
            </a:r>
            <a:r>
              <a:rPr lang="en-US" sz="2200" err="1">
                <a:solidFill>
                  <a:srgbClr val="9CDCFE"/>
                </a:solidFill>
                <a:latin typeface="Consolas" panose="020B0609020204030204" pitchFamily="49" charset="0"/>
              </a:rPr>
              <a:t>Length</a:t>
            </a:r>
            <a:r>
              <a:rPr lang="en-US" sz="2200">
                <a:solidFill>
                  <a:srgbClr val="D4D4D4"/>
                </a:solidFill>
                <a:latin typeface="Consolas" panose="020B0609020204030204" pitchFamily="49" charset="0"/>
              </a:rPr>
              <a:t> = </a:t>
            </a:r>
            <a:r>
              <a:rPr lang="en-US" sz="2200">
                <a:solidFill>
                  <a:srgbClr val="B5CEA8"/>
                </a:solidFill>
                <a:latin typeface="Consolas" panose="020B0609020204030204" pitchFamily="49" charset="0"/>
              </a:rPr>
              <a:t>0</a:t>
            </a:r>
            <a:r>
              <a:rPr lang="en-US" sz="2200">
                <a:solidFill>
                  <a:srgbClr val="D4D4D4"/>
                </a:solidFill>
                <a:latin typeface="Consolas" panose="020B0609020204030204" pitchFamily="49" charset="0"/>
              </a:rPr>
              <a:t>;</a:t>
            </a:r>
          </a:p>
          <a:p>
            <a:pPr lvl="1"/>
            <a:br>
              <a:rPr lang="en-US" sz="2200">
                <a:solidFill>
                  <a:srgbClr val="D4D4D4"/>
                </a:solidFill>
                <a:latin typeface="Consolas" panose="020B0609020204030204" pitchFamily="49" charset="0"/>
              </a:rPr>
            </a:br>
            <a:r>
              <a:rPr lang="en-US" sz="2200">
                <a:solidFill>
                  <a:srgbClr val="C586C0"/>
                </a:solidFill>
                <a:latin typeface="Consolas" panose="020B0609020204030204" pitchFamily="49" charset="0"/>
              </a:rPr>
              <a:t>for</a:t>
            </a:r>
            <a:r>
              <a:rPr lang="en-US" sz="2200">
                <a:solidFill>
                  <a:srgbClr val="D4D4D4"/>
                </a:solidFill>
                <a:latin typeface="Consolas" panose="020B0609020204030204" pitchFamily="49" charset="0"/>
              </a:rPr>
              <a:t> (</a:t>
            </a:r>
            <a:r>
              <a:rPr lang="en-US" sz="2200">
                <a:solidFill>
                  <a:srgbClr val="569CD6"/>
                </a:solidFill>
                <a:latin typeface="Consolas" panose="020B0609020204030204" pitchFamily="49" charset="0"/>
              </a:rPr>
              <a:t>int</a:t>
            </a:r>
            <a:r>
              <a:rPr lang="en-US" sz="2200">
                <a:solidFill>
                  <a:srgbClr val="D4D4D4"/>
                </a:solidFill>
                <a:latin typeface="Consolas" panose="020B0609020204030204" pitchFamily="49" charset="0"/>
              </a:rPr>
              <a:t> </a:t>
            </a:r>
            <a:r>
              <a:rPr lang="en-US" sz="2200" err="1">
                <a:solidFill>
                  <a:srgbClr val="D4D4D4"/>
                </a:solidFill>
                <a:latin typeface="Consolas" panose="020B0609020204030204" pitchFamily="49" charset="0"/>
              </a:rPr>
              <a:t>i</a:t>
            </a:r>
            <a:r>
              <a:rPr lang="en-US" sz="2200">
                <a:solidFill>
                  <a:srgbClr val="D4D4D4"/>
                </a:solidFill>
                <a:latin typeface="Consolas" panose="020B0609020204030204" pitchFamily="49" charset="0"/>
              </a:rPr>
              <a:t> = </a:t>
            </a:r>
            <a:r>
              <a:rPr lang="en-US" sz="2200">
                <a:solidFill>
                  <a:srgbClr val="B5CEA8"/>
                </a:solidFill>
                <a:latin typeface="Consolas" panose="020B0609020204030204" pitchFamily="49" charset="0"/>
              </a:rPr>
              <a:t>0</a:t>
            </a:r>
            <a:r>
              <a:rPr lang="en-US" sz="2200">
                <a:solidFill>
                  <a:srgbClr val="D4D4D4"/>
                </a:solidFill>
                <a:latin typeface="Consolas" panose="020B0609020204030204" pitchFamily="49" charset="0"/>
              </a:rPr>
              <a:t>; </a:t>
            </a:r>
            <a:r>
              <a:rPr lang="en-US" sz="2200" err="1">
                <a:solidFill>
                  <a:srgbClr val="9CDCFE"/>
                </a:solidFill>
                <a:latin typeface="Consolas" panose="020B0609020204030204" pitchFamily="49" charset="0"/>
              </a:rPr>
              <a:t>i</a:t>
            </a:r>
            <a:r>
              <a:rPr lang="en-US" sz="2200">
                <a:solidFill>
                  <a:srgbClr val="D4D4D4"/>
                </a:solidFill>
                <a:latin typeface="Consolas" panose="020B0609020204030204" pitchFamily="49" charset="0"/>
              </a:rPr>
              <a:t> &lt; </a:t>
            </a:r>
            <a:r>
              <a:rPr lang="en-US" sz="2200">
                <a:solidFill>
                  <a:srgbClr val="B5CEA8"/>
                </a:solidFill>
                <a:latin typeface="Consolas" panose="020B0609020204030204" pitchFamily="49" charset="0"/>
              </a:rPr>
              <a:t>100_000</a:t>
            </a:r>
            <a:r>
              <a:rPr lang="en-US" sz="2200">
                <a:solidFill>
                  <a:srgbClr val="D4D4D4"/>
                </a:solidFill>
                <a:latin typeface="Consolas" panose="020B0609020204030204" pitchFamily="49" charset="0"/>
              </a:rPr>
              <a:t>; </a:t>
            </a:r>
            <a:r>
              <a:rPr lang="en-US" sz="2200" err="1">
                <a:solidFill>
                  <a:srgbClr val="9CDCFE"/>
                </a:solidFill>
                <a:latin typeface="Consolas" panose="020B0609020204030204" pitchFamily="49" charset="0"/>
              </a:rPr>
              <a:t>i</a:t>
            </a:r>
            <a:r>
              <a:rPr lang="en-US" sz="2200">
                <a:solidFill>
                  <a:srgbClr val="D4D4D4"/>
                </a:solidFill>
                <a:latin typeface="Consolas" panose="020B0609020204030204" pitchFamily="49" charset="0"/>
              </a:rPr>
              <a:t>++)</a:t>
            </a:r>
          </a:p>
          <a:p>
            <a:pPr lvl="1"/>
            <a:r>
              <a:rPr lang="en-US" sz="2200" err="1">
                <a:solidFill>
                  <a:srgbClr val="9CDCFE"/>
                </a:solidFill>
                <a:latin typeface="Consolas" panose="020B0609020204030204" pitchFamily="49" charset="0"/>
              </a:rPr>
              <a:t>sb</a:t>
            </a:r>
            <a:r>
              <a:rPr lang="en-US" sz="2200" err="1">
                <a:solidFill>
                  <a:srgbClr val="D4D4D4"/>
                </a:solidFill>
                <a:latin typeface="Consolas" panose="020B0609020204030204" pitchFamily="49" charset="0"/>
              </a:rPr>
              <a:t>.</a:t>
            </a:r>
            <a:r>
              <a:rPr lang="en-US" sz="2200" err="1">
                <a:solidFill>
                  <a:srgbClr val="DCDCAA"/>
                </a:solidFill>
                <a:latin typeface="Consolas" panose="020B0609020204030204" pitchFamily="49" charset="0"/>
              </a:rPr>
              <a:t>Append</a:t>
            </a:r>
            <a:r>
              <a:rPr lang="en-US" sz="2200">
                <a:solidFill>
                  <a:srgbClr val="D4D4D4"/>
                </a:solidFill>
                <a:latin typeface="Consolas" panose="020B0609020204030204" pitchFamily="49" charset="0"/>
              </a:rPr>
              <a:t>(</a:t>
            </a:r>
            <a:r>
              <a:rPr lang="en-US" sz="2200" err="1">
                <a:solidFill>
                  <a:srgbClr val="9CDCFE"/>
                </a:solidFill>
                <a:latin typeface="Consolas" panose="020B0609020204030204" pitchFamily="49" charset="0"/>
              </a:rPr>
              <a:t>i</a:t>
            </a:r>
            <a:r>
              <a:rPr lang="en-US" sz="2200">
                <a:solidFill>
                  <a:srgbClr val="D4D4D4"/>
                </a:solidFill>
                <a:latin typeface="Consolas" panose="020B0609020204030204" pitchFamily="49" charset="0"/>
              </a:rPr>
              <a:t>);</a:t>
            </a:r>
          </a:p>
          <a:p>
            <a:r>
              <a:rPr lang="en-US" sz="2200">
                <a:solidFill>
                  <a:srgbClr val="D4D4D4"/>
                </a:solidFill>
                <a:latin typeface="Consolas" panose="020B0609020204030204" pitchFamily="49" charset="0"/>
              </a:rPr>
              <a:t>}</a:t>
            </a:r>
            <a:endParaRPr lang="en-US" sz="2200" b="0">
              <a:solidFill>
                <a:srgbClr val="D4D4D4"/>
              </a:solidFill>
              <a:effectLst/>
              <a:latin typeface="Consolas" panose="020B0609020204030204" pitchFamily="49" charset="0"/>
            </a:endParaRPr>
          </a:p>
        </p:txBody>
      </p:sp>
      <p:graphicFrame>
        <p:nvGraphicFramePr>
          <p:cNvPr id="5" name="Table 4">
            <a:extLst>
              <a:ext uri="{FF2B5EF4-FFF2-40B4-BE49-F238E27FC236}">
                <a16:creationId xmlns:a16="http://schemas.microsoft.com/office/drawing/2014/main" id="{9CE81352-7466-441C-8970-660BB68F1BDB}"/>
              </a:ext>
            </a:extLst>
          </p:cNvPr>
          <p:cNvGraphicFramePr>
            <a:graphicFrameLocks noGrp="1"/>
          </p:cNvGraphicFramePr>
          <p:nvPr>
            <p:extLst>
              <p:ext uri="{D42A27DB-BD31-4B8C-83A1-F6EECF244321}">
                <p14:modId xmlns:p14="http://schemas.microsoft.com/office/powerpoint/2010/main" val="3806215428"/>
              </p:ext>
            </p:extLst>
          </p:nvPr>
        </p:nvGraphicFramePr>
        <p:xfrm>
          <a:off x="0" y="4957524"/>
          <a:ext cx="12192000" cy="1723500"/>
        </p:xfrm>
        <a:graphic>
          <a:graphicData uri="http://schemas.openxmlformats.org/drawingml/2006/table">
            <a:tbl>
              <a:tblPr firstRow="1">
                <a:tableStyleId>{793D81CF-94F2-401A-BA57-92F5A7B2D0C5}</a:tableStyleId>
              </a:tblPr>
              <a:tblGrid>
                <a:gridCol w="4064000">
                  <a:extLst>
                    <a:ext uri="{9D8B030D-6E8A-4147-A177-3AD203B41FA5}">
                      <a16:colId xmlns:a16="http://schemas.microsoft.com/office/drawing/2014/main" val="3104165376"/>
                    </a:ext>
                  </a:extLst>
                </a:gridCol>
                <a:gridCol w="4064000">
                  <a:extLst>
                    <a:ext uri="{9D8B030D-6E8A-4147-A177-3AD203B41FA5}">
                      <a16:colId xmlns:a16="http://schemas.microsoft.com/office/drawing/2014/main" val="2962391139"/>
                    </a:ext>
                  </a:extLst>
                </a:gridCol>
                <a:gridCol w="4064000">
                  <a:extLst>
                    <a:ext uri="{9D8B030D-6E8A-4147-A177-3AD203B41FA5}">
                      <a16:colId xmlns:a16="http://schemas.microsoft.com/office/drawing/2014/main" val="4147131960"/>
                    </a:ext>
                  </a:extLst>
                </a:gridCol>
              </a:tblGrid>
              <a:tr h="428812">
                <a:tc>
                  <a:txBody>
                    <a:bodyPr/>
                    <a:lstStyle/>
                    <a:p>
                      <a:pPr algn="l" fontAlgn="base"/>
                      <a:r>
                        <a:rPr lang="en-US" sz="2800">
                          <a:effectLst/>
                        </a:rPr>
                        <a:t>Toolchain</a:t>
                      </a:r>
                      <a:endParaRPr lang="en-US" sz="2800" b="0">
                        <a:effectLst/>
                        <a:latin typeface="WOL_Bold"/>
                      </a:endParaRPr>
                    </a:p>
                  </a:txBody>
                  <a:tcPr marL="77361" marR="77361" marT="38680" marB="38680" anchor="ctr"/>
                </a:tc>
                <a:tc>
                  <a:txBody>
                    <a:bodyPr/>
                    <a:lstStyle/>
                    <a:p>
                      <a:pPr algn="l" fontAlgn="base"/>
                      <a:r>
                        <a:rPr lang="en-US" sz="2800">
                          <a:effectLst/>
                        </a:rPr>
                        <a:t>Mean</a:t>
                      </a:r>
                      <a:endParaRPr lang="en-US" sz="2800" b="0">
                        <a:effectLst/>
                        <a:latin typeface="WOL_Bold"/>
                      </a:endParaRPr>
                    </a:p>
                  </a:txBody>
                  <a:tcPr marL="77361" marR="77361" marT="38680" marB="38680" anchor="ctr"/>
                </a:tc>
                <a:tc>
                  <a:txBody>
                    <a:bodyPr/>
                    <a:lstStyle/>
                    <a:p>
                      <a:pPr algn="l" fontAlgn="base"/>
                      <a:r>
                        <a:rPr lang="en-US" sz="2800">
                          <a:effectLst/>
                        </a:rPr>
                        <a:t>Allocated</a:t>
                      </a:r>
                      <a:endParaRPr lang="en-US" sz="2800" b="0">
                        <a:effectLst/>
                        <a:latin typeface="WOL_Bold"/>
                      </a:endParaRPr>
                    </a:p>
                  </a:txBody>
                  <a:tcPr marL="77361" marR="77361" marT="38680" marB="38680" anchor="ctr"/>
                </a:tc>
                <a:extLst>
                  <a:ext uri="{0D108BD9-81ED-4DB2-BD59-A6C34878D82A}">
                    <a16:rowId xmlns:a16="http://schemas.microsoft.com/office/drawing/2014/main" val="3430984984"/>
                  </a:ext>
                </a:extLst>
              </a:tr>
              <a:tr h="609710">
                <a:tc>
                  <a:txBody>
                    <a:bodyPr/>
                    <a:lstStyle/>
                    <a:p>
                      <a:pPr algn="l" fontAlgn="base"/>
                      <a:r>
                        <a:rPr lang="en-US" sz="2800">
                          <a:effectLst/>
                        </a:rPr>
                        <a:t>.NET Core 2.0</a:t>
                      </a:r>
                      <a:endParaRPr lang="en-US" sz="2800" b="0">
                        <a:effectLst/>
                        <a:latin typeface="inherit"/>
                      </a:endParaRPr>
                    </a:p>
                  </a:txBody>
                  <a:tcPr marL="77361" marR="77361" marT="38680" marB="38680" anchor="ctr"/>
                </a:tc>
                <a:tc>
                  <a:txBody>
                    <a:bodyPr/>
                    <a:lstStyle/>
                    <a:p>
                      <a:pPr algn="l" fontAlgn="base"/>
                      <a:r>
                        <a:rPr lang="en-US" sz="2800">
                          <a:effectLst/>
                        </a:rPr>
                        <a:t>6.523 </a:t>
                      </a:r>
                      <a:r>
                        <a:rPr lang="en-US" sz="2800" err="1">
                          <a:effectLst/>
                        </a:rPr>
                        <a:t>ms</a:t>
                      </a:r>
                      <a:endParaRPr lang="en-US" sz="2800" b="0">
                        <a:effectLst/>
                        <a:latin typeface="inherit"/>
                      </a:endParaRPr>
                    </a:p>
                  </a:txBody>
                  <a:tcPr marL="77361" marR="77361" marT="38680" marB="38680" anchor="ctr"/>
                </a:tc>
                <a:tc>
                  <a:txBody>
                    <a:bodyPr/>
                    <a:lstStyle/>
                    <a:p>
                      <a:pPr algn="l" fontAlgn="base"/>
                      <a:r>
                        <a:rPr lang="en-US" sz="2800">
                          <a:effectLst/>
                        </a:rPr>
                        <a:t>3992000 B</a:t>
                      </a:r>
                      <a:endParaRPr lang="en-US" sz="2800" b="0">
                        <a:effectLst/>
                        <a:latin typeface="inherit"/>
                      </a:endParaRPr>
                    </a:p>
                  </a:txBody>
                  <a:tcPr marL="77361" marR="77361" marT="38680" marB="38680" anchor="ctr"/>
                </a:tc>
                <a:extLst>
                  <a:ext uri="{0D108BD9-81ED-4DB2-BD59-A6C34878D82A}">
                    <a16:rowId xmlns:a16="http://schemas.microsoft.com/office/drawing/2014/main" val="3041461040"/>
                  </a:ext>
                </a:extLst>
              </a:tr>
              <a:tr h="609710">
                <a:tc>
                  <a:txBody>
                    <a:bodyPr/>
                    <a:lstStyle/>
                    <a:p>
                      <a:pPr algn="l" fontAlgn="base"/>
                      <a:r>
                        <a:rPr lang="en-US" sz="2800" b="1" dirty="0">
                          <a:solidFill>
                            <a:srgbClr val="00B050"/>
                          </a:solidFill>
                          <a:effectLst/>
                        </a:rPr>
                        <a:t>.NET Core 2.1</a:t>
                      </a:r>
                      <a:endParaRPr lang="en-US" sz="2800" b="1" dirty="0">
                        <a:solidFill>
                          <a:srgbClr val="00B050"/>
                        </a:solidFill>
                        <a:effectLst/>
                        <a:latin typeface="inherit"/>
                      </a:endParaRPr>
                    </a:p>
                  </a:txBody>
                  <a:tcPr marL="77361" marR="77361" marT="38680" marB="38680" anchor="ctr"/>
                </a:tc>
                <a:tc>
                  <a:txBody>
                    <a:bodyPr/>
                    <a:lstStyle/>
                    <a:p>
                      <a:pPr algn="l" fontAlgn="base"/>
                      <a:r>
                        <a:rPr lang="en-US" sz="2800" b="1" dirty="0">
                          <a:solidFill>
                            <a:srgbClr val="00B050"/>
                          </a:solidFill>
                          <a:effectLst/>
                        </a:rPr>
                        <a:t>3.268 </a:t>
                      </a:r>
                      <a:r>
                        <a:rPr lang="en-US" sz="2800" b="1" dirty="0" err="1">
                          <a:solidFill>
                            <a:srgbClr val="00B050"/>
                          </a:solidFill>
                          <a:effectLst/>
                        </a:rPr>
                        <a:t>ms</a:t>
                      </a:r>
                      <a:endParaRPr lang="en-US" sz="2800" b="1" dirty="0">
                        <a:solidFill>
                          <a:srgbClr val="00B050"/>
                        </a:solidFill>
                        <a:effectLst/>
                        <a:latin typeface="inherit"/>
                      </a:endParaRPr>
                    </a:p>
                  </a:txBody>
                  <a:tcPr marL="77361" marR="77361" marT="38680" marB="38680" anchor="ctr"/>
                </a:tc>
                <a:tc>
                  <a:txBody>
                    <a:bodyPr/>
                    <a:lstStyle/>
                    <a:p>
                      <a:pPr algn="l" fontAlgn="base"/>
                      <a:r>
                        <a:rPr lang="en-US" sz="2800" b="1" dirty="0">
                          <a:solidFill>
                            <a:srgbClr val="00B050"/>
                          </a:solidFill>
                          <a:effectLst/>
                        </a:rPr>
                        <a:t>0 B</a:t>
                      </a:r>
                      <a:endParaRPr lang="en-US" sz="2800" b="1" dirty="0">
                        <a:solidFill>
                          <a:srgbClr val="00B050"/>
                        </a:solidFill>
                        <a:effectLst/>
                        <a:latin typeface="inherit"/>
                      </a:endParaRPr>
                    </a:p>
                  </a:txBody>
                  <a:tcPr marL="77361" marR="77361" marT="38680" marB="38680" anchor="ctr"/>
                </a:tc>
                <a:extLst>
                  <a:ext uri="{0D108BD9-81ED-4DB2-BD59-A6C34878D82A}">
                    <a16:rowId xmlns:a16="http://schemas.microsoft.com/office/drawing/2014/main" val="512287601"/>
                  </a:ext>
                </a:extLst>
              </a:tr>
            </a:tbl>
          </a:graphicData>
        </a:graphic>
      </p:graphicFrame>
      <p:sp>
        <p:nvSpPr>
          <p:cNvPr id="6" name="Rectangle 5">
            <a:extLst>
              <a:ext uri="{FF2B5EF4-FFF2-40B4-BE49-F238E27FC236}">
                <a16:creationId xmlns:a16="http://schemas.microsoft.com/office/drawing/2014/main" id="{CD4F447D-3F4F-4D67-BF66-6B2B9EA13234}"/>
              </a:ext>
            </a:extLst>
          </p:cNvPr>
          <p:cNvSpPr/>
          <p:nvPr/>
        </p:nvSpPr>
        <p:spPr bwMode="auto">
          <a:xfrm>
            <a:off x="0" y="6084676"/>
            <a:ext cx="12192000" cy="5963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0354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A27C2F-EFE8-4484-996F-39D081819385}"/>
              </a:ext>
            </a:extLst>
          </p:cNvPr>
          <p:cNvSpPr/>
          <p:nvPr/>
        </p:nvSpPr>
        <p:spPr bwMode="auto">
          <a:xfrm>
            <a:off x="-1" y="1245959"/>
            <a:ext cx="12192001" cy="2209546"/>
          </a:xfrm>
          <a:prstGeom prst="rect">
            <a:avLst/>
          </a:prstGeom>
          <a:solidFill>
            <a:srgbClr val="282A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985A601-7B95-4938-B24D-4F987A499310}"/>
              </a:ext>
            </a:extLst>
          </p:cNvPr>
          <p:cNvSpPr>
            <a:spLocks noGrp="1"/>
          </p:cNvSpPr>
          <p:nvPr>
            <p:ph type="title"/>
          </p:nvPr>
        </p:nvSpPr>
        <p:spPr/>
        <p:txBody>
          <a:bodyPr/>
          <a:lstStyle/>
          <a:p>
            <a:r>
              <a:rPr lang="en-US" dirty="0"/>
              <a:t>Example: Strings</a:t>
            </a:r>
          </a:p>
        </p:txBody>
      </p:sp>
      <p:sp>
        <p:nvSpPr>
          <p:cNvPr id="4" name="Rectangle 3">
            <a:extLst>
              <a:ext uri="{FF2B5EF4-FFF2-40B4-BE49-F238E27FC236}">
                <a16:creationId xmlns:a16="http://schemas.microsoft.com/office/drawing/2014/main" id="{81B85984-C341-4871-9D86-F6B22108C54C}"/>
              </a:ext>
            </a:extLst>
          </p:cNvPr>
          <p:cNvSpPr/>
          <p:nvPr/>
        </p:nvSpPr>
        <p:spPr>
          <a:xfrm>
            <a:off x="324677" y="1444487"/>
            <a:ext cx="11767931" cy="1785104"/>
          </a:xfrm>
          <a:prstGeom prst="rect">
            <a:avLst/>
          </a:prstGeom>
        </p:spPr>
        <p:txBody>
          <a:bodyPr wrap="square">
            <a:spAutoFit/>
          </a:bodyPr>
          <a:lstStyle/>
          <a:p>
            <a:r>
              <a:rPr lang="en-US" sz="2200">
                <a:solidFill>
                  <a:srgbClr val="569CD6"/>
                </a:solidFill>
                <a:latin typeface="Consolas" panose="020B0609020204030204" pitchFamily="49" charset="0"/>
              </a:rPr>
              <a:t>public</a:t>
            </a:r>
            <a:r>
              <a:rPr lang="en-US" sz="2200">
                <a:solidFill>
                  <a:srgbClr val="D4D4D4"/>
                </a:solidFill>
                <a:latin typeface="Consolas" panose="020B0609020204030204" pitchFamily="49" charset="0"/>
              </a:rPr>
              <a:t> </a:t>
            </a:r>
            <a:r>
              <a:rPr lang="en-US" sz="2200">
                <a:solidFill>
                  <a:srgbClr val="569CD6"/>
                </a:solidFill>
                <a:latin typeface="Consolas" panose="020B0609020204030204" pitchFamily="49" charset="0"/>
              </a:rPr>
              <a:t>string</a:t>
            </a:r>
            <a:r>
              <a:rPr lang="en-US" sz="2200">
                <a:solidFill>
                  <a:srgbClr val="D4D4D4"/>
                </a:solidFill>
                <a:latin typeface="Consolas" panose="020B0609020204030204" pitchFamily="49" charset="0"/>
              </a:rPr>
              <a:t> </a:t>
            </a:r>
            <a:r>
              <a:rPr lang="en-US" sz="2200" err="1">
                <a:solidFill>
                  <a:srgbClr val="DCDCAA"/>
                </a:solidFill>
                <a:latin typeface="Consolas" panose="020B0609020204030204" pitchFamily="49" charset="0"/>
              </a:rPr>
              <a:t>StringToLowerChangesNeeded</a:t>
            </a:r>
            <a:r>
              <a:rPr lang="en-US" sz="2200">
                <a:solidFill>
                  <a:srgbClr val="D4D4D4"/>
                </a:solidFill>
                <a:latin typeface="Consolas" panose="020B0609020204030204" pitchFamily="49" charset="0"/>
              </a:rPr>
              <a:t>() =&gt;</a:t>
            </a:r>
          </a:p>
          <a:p>
            <a:r>
              <a:rPr lang="en-US" sz="2200">
                <a:solidFill>
                  <a:srgbClr val="CE9178"/>
                </a:solidFill>
                <a:latin typeface="Consolas" panose="020B0609020204030204" pitchFamily="49" charset="0"/>
              </a:rPr>
              <a:t>"This is a test to see what happens when we call </a:t>
            </a:r>
            <a:r>
              <a:rPr lang="en-US" sz="2200" err="1">
                <a:solidFill>
                  <a:srgbClr val="CE9178"/>
                </a:solidFill>
                <a:latin typeface="Consolas" panose="020B0609020204030204" pitchFamily="49" charset="0"/>
              </a:rPr>
              <a:t>ToLower</a:t>
            </a:r>
            <a:r>
              <a:rPr lang="en-US" sz="2200">
                <a:solidFill>
                  <a:srgbClr val="CE9178"/>
                </a:solidFill>
                <a:latin typeface="Consolas" panose="020B0609020204030204" pitchFamily="49" charset="0"/>
              </a:rPr>
              <a:t>."</a:t>
            </a:r>
            <a:r>
              <a:rPr lang="en-US" sz="2200">
                <a:solidFill>
                  <a:srgbClr val="D4D4D4"/>
                </a:solidFill>
                <a:latin typeface="Consolas" panose="020B0609020204030204" pitchFamily="49" charset="0"/>
              </a:rPr>
              <a:t>.</a:t>
            </a:r>
            <a:r>
              <a:rPr lang="en-US" sz="2200" err="1">
                <a:solidFill>
                  <a:srgbClr val="DCDCAA"/>
                </a:solidFill>
                <a:latin typeface="Consolas" panose="020B0609020204030204" pitchFamily="49" charset="0"/>
              </a:rPr>
              <a:t>ToLower</a:t>
            </a:r>
            <a:r>
              <a:rPr lang="en-US" sz="2200">
                <a:solidFill>
                  <a:srgbClr val="D4D4D4"/>
                </a:solidFill>
                <a:latin typeface="Consolas" panose="020B0609020204030204" pitchFamily="49" charset="0"/>
              </a:rPr>
              <a:t>();</a:t>
            </a:r>
          </a:p>
          <a:p>
            <a:br>
              <a:rPr lang="en-US" sz="2200">
                <a:solidFill>
                  <a:srgbClr val="D4D4D4"/>
                </a:solidFill>
                <a:latin typeface="Consolas" panose="020B0609020204030204" pitchFamily="49" charset="0"/>
              </a:rPr>
            </a:br>
            <a:r>
              <a:rPr lang="en-US" sz="2200">
                <a:solidFill>
                  <a:srgbClr val="569CD6"/>
                </a:solidFill>
                <a:latin typeface="Consolas" panose="020B0609020204030204" pitchFamily="49" charset="0"/>
              </a:rPr>
              <a:t>public</a:t>
            </a:r>
            <a:r>
              <a:rPr lang="en-US" sz="2200">
                <a:solidFill>
                  <a:srgbClr val="D4D4D4"/>
                </a:solidFill>
                <a:latin typeface="Consolas" panose="020B0609020204030204" pitchFamily="49" charset="0"/>
              </a:rPr>
              <a:t> </a:t>
            </a:r>
            <a:r>
              <a:rPr lang="en-US" sz="2200">
                <a:solidFill>
                  <a:srgbClr val="569CD6"/>
                </a:solidFill>
                <a:latin typeface="Consolas" panose="020B0609020204030204" pitchFamily="49" charset="0"/>
              </a:rPr>
              <a:t>string</a:t>
            </a:r>
            <a:r>
              <a:rPr lang="en-US" sz="2200">
                <a:solidFill>
                  <a:srgbClr val="D4D4D4"/>
                </a:solidFill>
                <a:latin typeface="Consolas" panose="020B0609020204030204" pitchFamily="49" charset="0"/>
              </a:rPr>
              <a:t> </a:t>
            </a:r>
            <a:r>
              <a:rPr lang="en-US" sz="2200" err="1">
                <a:solidFill>
                  <a:srgbClr val="DCDCAA"/>
                </a:solidFill>
                <a:latin typeface="Consolas" panose="020B0609020204030204" pitchFamily="49" charset="0"/>
              </a:rPr>
              <a:t>StringToLowerAlreadyCased</a:t>
            </a:r>
            <a:r>
              <a:rPr lang="en-US" sz="2200">
                <a:solidFill>
                  <a:srgbClr val="D4D4D4"/>
                </a:solidFill>
                <a:latin typeface="Consolas" panose="020B0609020204030204" pitchFamily="49" charset="0"/>
              </a:rPr>
              <a:t>() =&gt;</a:t>
            </a:r>
          </a:p>
          <a:p>
            <a:r>
              <a:rPr lang="en-US" sz="2200">
                <a:solidFill>
                  <a:srgbClr val="CE9178"/>
                </a:solidFill>
                <a:latin typeface="Consolas" panose="020B0609020204030204" pitchFamily="49" charset="0"/>
              </a:rPr>
              <a:t>"this is a test to see what happens when we call </a:t>
            </a:r>
            <a:r>
              <a:rPr lang="en-US" sz="2200" err="1">
                <a:solidFill>
                  <a:srgbClr val="CE9178"/>
                </a:solidFill>
                <a:latin typeface="Consolas" panose="020B0609020204030204" pitchFamily="49" charset="0"/>
              </a:rPr>
              <a:t>tolower</a:t>
            </a:r>
            <a:r>
              <a:rPr lang="en-US" sz="2200">
                <a:solidFill>
                  <a:srgbClr val="CE9178"/>
                </a:solidFill>
                <a:latin typeface="Consolas" panose="020B0609020204030204" pitchFamily="49" charset="0"/>
              </a:rPr>
              <a:t>."</a:t>
            </a:r>
            <a:r>
              <a:rPr lang="en-US" sz="2200">
                <a:solidFill>
                  <a:srgbClr val="D4D4D4"/>
                </a:solidFill>
                <a:latin typeface="Consolas" panose="020B0609020204030204" pitchFamily="49" charset="0"/>
              </a:rPr>
              <a:t>.</a:t>
            </a:r>
            <a:r>
              <a:rPr lang="en-US" sz="2200" err="1">
                <a:solidFill>
                  <a:srgbClr val="DCDCAA"/>
                </a:solidFill>
                <a:latin typeface="Consolas" panose="020B0609020204030204" pitchFamily="49" charset="0"/>
              </a:rPr>
              <a:t>ToLower</a:t>
            </a:r>
            <a:r>
              <a:rPr lang="en-US" sz="2200">
                <a:solidFill>
                  <a:srgbClr val="D4D4D4"/>
                </a:solidFill>
                <a:latin typeface="Consolas" panose="020B0609020204030204" pitchFamily="49" charset="0"/>
              </a:rPr>
              <a:t>();</a:t>
            </a:r>
            <a:endParaRPr lang="en-US" sz="2200" b="0">
              <a:solidFill>
                <a:srgbClr val="D4D4D4"/>
              </a:solidFill>
              <a:effectLst/>
              <a:latin typeface="Consolas" panose="020B0609020204030204" pitchFamily="49" charset="0"/>
            </a:endParaRPr>
          </a:p>
        </p:txBody>
      </p:sp>
      <p:graphicFrame>
        <p:nvGraphicFramePr>
          <p:cNvPr id="6" name="Table 5">
            <a:extLst>
              <a:ext uri="{FF2B5EF4-FFF2-40B4-BE49-F238E27FC236}">
                <a16:creationId xmlns:a16="http://schemas.microsoft.com/office/drawing/2014/main" id="{BA7BC677-3395-4FE9-AC77-60C35A4AD016}"/>
              </a:ext>
            </a:extLst>
          </p:cNvPr>
          <p:cNvGraphicFramePr>
            <a:graphicFrameLocks noGrp="1"/>
          </p:cNvGraphicFramePr>
          <p:nvPr>
            <p:extLst>
              <p:ext uri="{D42A27DB-BD31-4B8C-83A1-F6EECF244321}">
                <p14:modId xmlns:p14="http://schemas.microsoft.com/office/powerpoint/2010/main" val="1903473534"/>
              </p:ext>
            </p:extLst>
          </p:nvPr>
        </p:nvGraphicFramePr>
        <p:xfrm>
          <a:off x="0" y="3581147"/>
          <a:ext cx="12192000" cy="3252480"/>
        </p:xfrm>
        <a:graphic>
          <a:graphicData uri="http://schemas.openxmlformats.org/drawingml/2006/table">
            <a:tbl>
              <a:tblPr firstRow="1">
                <a:tableStyleId>{793D81CF-94F2-401A-BA57-92F5A7B2D0C5}</a:tableStyleId>
              </a:tblPr>
              <a:tblGrid>
                <a:gridCol w="4585252">
                  <a:extLst>
                    <a:ext uri="{9D8B030D-6E8A-4147-A177-3AD203B41FA5}">
                      <a16:colId xmlns:a16="http://schemas.microsoft.com/office/drawing/2014/main" val="3649932005"/>
                    </a:ext>
                  </a:extLst>
                </a:gridCol>
                <a:gridCol w="2617305">
                  <a:extLst>
                    <a:ext uri="{9D8B030D-6E8A-4147-A177-3AD203B41FA5}">
                      <a16:colId xmlns:a16="http://schemas.microsoft.com/office/drawing/2014/main" val="684092290"/>
                    </a:ext>
                  </a:extLst>
                </a:gridCol>
                <a:gridCol w="2504660">
                  <a:extLst>
                    <a:ext uri="{9D8B030D-6E8A-4147-A177-3AD203B41FA5}">
                      <a16:colId xmlns:a16="http://schemas.microsoft.com/office/drawing/2014/main" val="746901699"/>
                    </a:ext>
                  </a:extLst>
                </a:gridCol>
                <a:gridCol w="2484783">
                  <a:extLst>
                    <a:ext uri="{9D8B030D-6E8A-4147-A177-3AD203B41FA5}">
                      <a16:colId xmlns:a16="http://schemas.microsoft.com/office/drawing/2014/main" val="3850891316"/>
                    </a:ext>
                  </a:extLst>
                </a:gridCol>
              </a:tblGrid>
              <a:tr h="380569">
                <a:tc>
                  <a:txBody>
                    <a:bodyPr/>
                    <a:lstStyle/>
                    <a:p>
                      <a:pPr algn="l" fontAlgn="base"/>
                      <a:r>
                        <a:rPr lang="en-US" sz="2400">
                          <a:effectLst/>
                        </a:rPr>
                        <a:t>Method</a:t>
                      </a:r>
                      <a:endParaRPr lang="en-US" sz="2400" b="0">
                        <a:effectLst/>
                        <a:latin typeface="WOL_Bold"/>
                      </a:endParaRPr>
                    </a:p>
                  </a:txBody>
                  <a:tcPr marL="63320" marR="63320" marT="31660" marB="31660" anchor="ctr"/>
                </a:tc>
                <a:tc>
                  <a:txBody>
                    <a:bodyPr/>
                    <a:lstStyle/>
                    <a:p>
                      <a:pPr algn="l" fontAlgn="base"/>
                      <a:r>
                        <a:rPr lang="en-US" sz="2400">
                          <a:effectLst/>
                        </a:rPr>
                        <a:t>Toolchain</a:t>
                      </a:r>
                      <a:endParaRPr lang="en-US" sz="2400" b="0">
                        <a:effectLst/>
                        <a:latin typeface="WOL_Bold"/>
                      </a:endParaRPr>
                    </a:p>
                  </a:txBody>
                  <a:tcPr marL="63320" marR="63320" marT="31660" marB="31660" anchor="ctr"/>
                </a:tc>
                <a:tc>
                  <a:txBody>
                    <a:bodyPr/>
                    <a:lstStyle/>
                    <a:p>
                      <a:pPr algn="l" fontAlgn="base"/>
                      <a:r>
                        <a:rPr lang="en-US" sz="2400">
                          <a:effectLst/>
                        </a:rPr>
                        <a:t>Mean</a:t>
                      </a:r>
                      <a:endParaRPr lang="en-US" sz="2400" b="0">
                        <a:effectLst/>
                        <a:latin typeface="WOL_Bold"/>
                      </a:endParaRPr>
                    </a:p>
                  </a:txBody>
                  <a:tcPr marL="63320" marR="63320" marT="31660" marB="31660" anchor="ctr"/>
                </a:tc>
                <a:tc>
                  <a:txBody>
                    <a:bodyPr/>
                    <a:lstStyle/>
                    <a:p>
                      <a:pPr algn="l" fontAlgn="base"/>
                      <a:r>
                        <a:rPr lang="en-US" sz="2400">
                          <a:effectLst/>
                        </a:rPr>
                        <a:t>Allocated</a:t>
                      </a:r>
                      <a:endParaRPr lang="en-US" sz="2400" b="0">
                        <a:effectLst/>
                        <a:latin typeface="WOL_Bold"/>
                      </a:endParaRPr>
                    </a:p>
                  </a:txBody>
                  <a:tcPr marL="63320" marR="63320" marT="31660" marB="31660" anchor="ctr"/>
                </a:tc>
                <a:extLst>
                  <a:ext uri="{0D108BD9-81ED-4DB2-BD59-A6C34878D82A}">
                    <a16:rowId xmlns:a16="http://schemas.microsoft.com/office/drawing/2014/main" val="2449611108"/>
                  </a:ext>
                </a:extLst>
              </a:tr>
              <a:tr h="705850">
                <a:tc>
                  <a:txBody>
                    <a:bodyPr/>
                    <a:lstStyle/>
                    <a:p>
                      <a:pPr algn="l" fontAlgn="base"/>
                      <a:r>
                        <a:rPr lang="en-US" sz="2400" dirty="0" err="1">
                          <a:effectLst/>
                        </a:rPr>
                        <a:t>StringToLowerChangesNeeded</a:t>
                      </a:r>
                      <a:endParaRPr lang="en-US" sz="2400" b="0" dirty="0">
                        <a:effectLst/>
                        <a:latin typeface="inherit"/>
                      </a:endParaRPr>
                    </a:p>
                  </a:txBody>
                  <a:tcPr marL="63320" marR="63320" marT="31660" marB="31660" anchor="ctr"/>
                </a:tc>
                <a:tc>
                  <a:txBody>
                    <a:bodyPr/>
                    <a:lstStyle/>
                    <a:p>
                      <a:pPr algn="l" fontAlgn="base"/>
                      <a:r>
                        <a:rPr lang="en-US" sz="2400" dirty="0">
                          <a:effectLst/>
                        </a:rPr>
                        <a:t>.NET Core 2.0</a:t>
                      </a:r>
                      <a:endParaRPr lang="en-US" sz="2400" b="0" dirty="0">
                        <a:effectLst/>
                        <a:latin typeface="inherit"/>
                      </a:endParaRPr>
                    </a:p>
                  </a:txBody>
                  <a:tcPr marL="63320" marR="63320" marT="31660" marB="31660" anchor="ctr"/>
                </a:tc>
                <a:tc>
                  <a:txBody>
                    <a:bodyPr/>
                    <a:lstStyle/>
                    <a:p>
                      <a:pPr algn="l" fontAlgn="base"/>
                      <a:r>
                        <a:rPr lang="en-US" sz="2400">
                          <a:effectLst/>
                        </a:rPr>
                        <a:t>187.00 ns</a:t>
                      </a:r>
                      <a:endParaRPr lang="en-US" sz="2400" b="0">
                        <a:effectLst/>
                        <a:latin typeface="inherit"/>
                      </a:endParaRPr>
                    </a:p>
                  </a:txBody>
                  <a:tcPr marL="63320" marR="63320" marT="31660" marB="31660" anchor="ctr"/>
                </a:tc>
                <a:tc>
                  <a:txBody>
                    <a:bodyPr/>
                    <a:lstStyle/>
                    <a:p>
                      <a:pPr algn="l" fontAlgn="base"/>
                      <a:r>
                        <a:rPr lang="en-US" sz="2400" dirty="0">
                          <a:effectLst/>
                        </a:rPr>
                        <a:t>144 B</a:t>
                      </a:r>
                      <a:endParaRPr lang="en-US" sz="2400" b="0" dirty="0">
                        <a:effectLst/>
                        <a:latin typeface="inherit"/>
                      </a:endParaRPr>
                    </a:p>
                  </a:txBody>
                  <a:tcPr marL="63320" marR="63320" marT="31660" marB="31660" anchor="ctr"/>
                </a:tc>
                <a:extLst>
                  <a:ext uri="{0D108BD9-81ED-4DB2-BD59-A6C34878D82A}">
                    <a16:rowId xmlns:a16="http://schemas.microsoft.com/office/drawing/2014/main" val="2372391512"/>
                  </a:ext>
                </a:extLst>
              </a:tr>
              <a:tr h="705850">
                <a:tc>
                  <a:txBody>
                    <a:bodyPr/>
                    <a:lstStyle/>
                    <a:p>
                      <a:pPr algn="l" fontAlgn="base"/>
                      <a:r>
                        <a:rPr lang="en-US" sz="2400" dirty="0" err="1">
                          <a:solidFill>
                            <a:srgbClr val="00B050"/>
                          </a:solidFill>
                          <a:effectLst/>
                        </a:rPr>
                        <a:t>StringToLowerChangesNeeded</a:t>
                      </a:r>
                      <a:endParaRPr lang="en-US" sz="2400" b="0" dirty="0">
                        <a:solidFill>
                          <a:srgbClr val="00B050"/>
                        </a:solidFill>
                        <a:effectLst/>
                        <a:latin typeface="inherit"/>
                      </a:endParaRPr>
                    </a:p>
                  </a:txBody>
                  <a:tcPr marL="63320" marR="63320" marT="31660" marB="31660" anchor="ctr"/>
                </a:tc>
                <a:tc>
                  <a:txBody>
                    <a:bodyPr/>
                    <a:lstStyle/>
                    <a:p>
                      <a:pPr algn="l" fontAlgn="base"/>
                      <a:r>
                        <a:rPr lang="en-US" sz="2400" dirty="0">
                          <a:solidFill>
                            <a:srgbClr val="00B050"/>
                          </a:solidFill>
                          <a:effectLst/>
                        </a:rPr>
                        <a:t>.NET Core 2.1</a:t>
                      </a:r>
                      <a:endParaRPr lang="en-US" sz="2400" b="0" dirty="0">
                        <a:solidFill>
                          <a:srgbClr val="00B050"/>
                        </a:solidFill>
                        <a:effectLst/>
                        <a:latin typeface="inherit"/>
                      </a:endParaRPr>
                    </a:p>
                  </a:txBody>
                  <a:tcPr marL="63320" marR="63320" marT="31660" marB="31660" anchor="ctr"/>
                </a:tc>
                <a:tc>
                  <a:txBody>
                    <a:bodyPr/>
                    <a:lstStyle/>
                    <a:p>
                      <a:pPr algn="l" fontAlgn="base"/>
                      <a:r>
                        <a:rPr lang="en-US" sz="2400" dirty="0">
                          <a:solidFill>
                            <a:srgbClr val="00B050"/>
                          </a:solidFill>
                          <a:effectLst/>
                        </a:rPr>
                        <a:t>96.29 ns</a:t>
                      </a:r>
                      <a:endParaRPr lang="en-US" sz="2400" b="0" dirty="0">
                        <a:solidFill>
                          <a:srgbClr val="00B050"/>
                        </a:solidFill>
                        <a:effectLst/>
                        <a:latin typeface="inherit"/>
                      </a:endParaRPr>
                    </a:p>
                  </a:txBody>
                  <a:tcPr marL="63320" marR="63320" marT="31660" marB="31660" anchor="ctr"/>
                </a:tc>
                <a:tc>
                  <a:txBody>
                    <a:bodyPr/>
                    <a:lstStyle/>
                    <a:p>
                      <a:pPr algn="l" fontAlgn="base"/>
                      <a:r>
                        <a:rPr lang="en-US" sz="2400" dirty="0">
                          <a:solidFill>
                            <a:srgbClr val="00B050"/>
                          </a:solidFill>
                          <a:effectLst/>
                        </a:rPr>
                        <a:t>144 B</a:t>
                      </a:r>
                      <a:endParaRPr lang="en-US" sz="2400" b="0" dirty="0">
                        <a:solidFill>
                          <a:srgbClr val="00B050"/>
                        </a:solidFill>
                        <a:effectLst/>
                        <a:latin typeface="inherit"/>
                      </a:endParaRPr>
                    </a:p>
                  </a:txBody>
                  <a:tcPr marL="63320" marR="63320" marT="31660" marB="31660" anchor="ctr"/>
                </a:tc>
                <a:extLst>
                  <a:ext uri="{0D108BD9-81ED-4DB2-BD59-A6C34878D82A}">
                    <a16:rowId xmlns:a16="http://schemas.microsoft.com/office/drawing/2014/main" val="2312409848"/>
                  </a:ext>
                </a:extLst>
              </a:tr>
              <a:tr h="705850">
                <a:tc>
                  <a:txBody>
                    <a:bodyPr/>
                    <a:lstStyle/>
                    <a:p>
                      <a:pPr algn="l" fontAlgn="base"/>
                      <a:r>
                        <a:rPr lang="en-US" sz="2400" dirty="0" err="1">
                          <a:effectLst/>
                        </a:rPr>
                        <a:t>StringToLowerAlreadyCased</a:t>
                      </a:r>
                      <a:endParaRPr lang="en-US" sz="2400" b="0" dirty="0">
                        <a:effectLst/>
                        <a:latin typeface="inherit"/>
                      </a:endParaRPr>
                    </a:p>
                  </a:txBody>
                  <a:tcPr anchor="ctr"/>
                </a:tc>
                <a:tc>
                  <a:txBody>
                    <a:bodyPr/>
                    <a:lstStyle/>
                    <a:p>
                      <a:pPr algn="l" fontAlgn="base"/>
                      <a:r>
                        <a:rPr lang="en-US" sz="2400" dirty="0">
                          <a:effectLst/>
                        </a:rPr>
                        <a:t>.NET Core 2.0</a:t>
                      </a:r>
                      <a:endParaRPr lang="en-US" sz="2400" b="0" dirty="0">
                        <a:effectLst/>
                        <a:latin typeface="inherit"/>
                      </a:endParaRPr>
                    </a:p>
                  </a:txBody>
                  <a:tcPr marL="63320" marR="63320" marT="31660" marB="31660" anchor="ctr"/>
                </a:tc>
                <a:tc>
                  <a:txBody>
                    <a:bodyPr/>
                    <a:lstStyle/>
                    <a:p>
                      <a:pPr algn="l" fontAlgn="base"/>
                      <a:r>
                        <a:rPr lang="en-US" sz="2400">
                          <a:effectLst/>
                        </a:rPr>
                        <a:t>197.21 ns</a:t>
                      </a:r>
                      <a:endParaRPr lang="en-US" sz="2400" b="0">
                        <a:effectLst/>
                        <a:latin typeface="inherit"/>
                      </a:endParaRPr>
                    </a:p>
                  </a:txBody>
                  <a:tcPr anchor="ctr"/>
                </a:tc>
                <a:tc>
                  <a:txBody>
                    <a:bodyPr/>
                    <a:lstStyle/>
                    <a:p>
                      <a:pPr algn="l" fontAlgn="base"/>
                      <a:r>
                        <a:rPr lang="en-US" sz="2400">
                          <a:effectLst/>
                        </a:rPr>
                        <a:t>144 B</a:t>
                      </a:r>
                      <a:endParaRPr lang="en-US" sz="2400" b="0">
                        <a:effectLst/>
                        <a:latin typeface="inherit"/>
                      </a:endParaRPr>
                    </a:p>
                  </a:txBody>
                  <a:tcPr anchor="ctr"/>
                </a:tc>
                <a:extLst>
                  <a:ext uri="{0D108BD9-81ED-4DB2-BD59-A6C34878D82A}">
                    <a16:rowId xmlns:a16="http://schemas.microsoft.com/office/drawing/2014/main" val="1981313584"/>
                  </a:ext>
                </a:extLst>
              </a:tr>
              <a:tr h="705850">
                <a:tc>
                  <a:txBody>
                    <a:bodyPr/>
                    <a:lstStyle/>
                    <a:p>
                      <a:pPr algn="l" fontAlgn="base"/>
                      <a:r>
                        <a:rPr lang="en-US" sz="2400" dirty="0" err="1">
                          <a:solidFill>
                            <a:srgbClr val="00B050"/>
                          </a:solidFill>
                          <a:effectLst/>
                        </a:rPr>
                        <a:t>StringToLowerAlreadyCased</a:t>
                      </a:r>
                      <a:endParaRPr lang="en-US" sz="2400" b="0" dirty="0">
                        <a:solidFill>
                          <a:srgbClr val="00B050"/>
                        </a:solidFill>
                        <a:effectLst/>
                        <a:latin typeface="inherit"/>
                      </a:endParaRPr>
                    </a:p>
                  </a:txBody>
                  <a:tcPr anchor="ctr"/>
                </a:tc>
                <a:tc>
                  <a:txBody>
                    <a:bodyPr/>
                    <a:lstStyle/>
                    <a:p>
                      <a:pPr algn="l" fontAlgn="base"/>
                      <a:r>
                        <a:rPr lang="en-US" sz="2400" dirty="0">
                          <a:solidFill>
                            <a:srgbClr val="00B050"/>
                          </a:solidFill>
                          <a:effectLst/>
                        </a:rPr>
                        <a:t>.NET Core 2.1</a:t>
                      </a:r>
                      <a:endParaRPr lang="en-US" sz="2400" b="0" dirty="0">
                        <a:solidFill>
                          <a:srgbClr val="00B050"/>
                        </a:solidFill>
                        <a:effectLst/>
                        <a:latin typeface="inherit"/>
                      </a:endParaRPr>
                    </a:p>
                  </a:txBody>
                  <a:tcPr marL="63320" marR="63320" marT="31660" marB="31660" anchor="ctr"/>
                </a:tc>
                <a:tc>
                  <a:txBody>
                    <a:bodyPr/>
                    <a:lstStyle/>
                    <a:p>
                      <a:pPr algn="l" fontAlgn="base"/>
                      <a:r>
                        <a:rPr lang="en-US" sz="2400" dirty="0">
                          <a:solidFill>
                            <a:srgbClr val="00B050"/>
                          </a:solidFill>
                          <a:effectLst/>
                        </a:rPr>
                        <a:t>68.81 ns</a:t>
                      </a:r>
                      <a:endParaRPr lang="en-US" sz="2400" b="0" dirty="0">
                        <a:solidFill>
                          <a:srgbClr val="00B050"/>
                        </a:solidFill>
                        <a:effectLst/>
                        <a:latin typeface="inherit"/>
                      </a:endParaRPr>
                    </a:p>
                  </a:txBody>
                  <a:tcPr anchor="ctr"/>
                </a:tc>
                <a:tc>
                  <a:txBody>
                    <a:bodyPr/>
                    <a:lstStyle/>
                    <a:p>
                      <a:pPr algn="l" fontAlgn="base"/>
                      <a:r>
                        <a:rPr lang="en-US" sz="2400" dirty="0">
                          <a:solidFill>
                            <a:srgbClr val="00B050"/>
                          </a:solidFill>
                          <a:effectLst/>
                        </a:rPr>
                        <a:t>0 B</a:t>
                      </a:r>
                      <a:endParaRPr lang="en-US" sz="2400" b="0" dirty="0">
                        <a:solidFill>
                          <a:srgbClr val="00B050"/>
                        </a:solidFill>
                        <a:effectLst/>
                        <a:latin typeface="inherit"/>
                      </a:endParaRPr>
                    </a:p>
                  </a:txBody>
                  <a:tcPr anchor="ctr"/>
                </a:tc>
                <a:extLst>
                  <a:ext uri="{0D108BD9-81ED-4DB2-BD59-A6C34878D82A}">
                    <a16:rowId xmlns:a16="http://schemas.microsoft.com/office/drawing/2014/main" val="715053341"/>
                  </a:ext>
                </a:extLst>
              </a:tr>
            </a:tbl>
          </a:graphicData>
        </a:graphic>
      </p:graphicFrame>
      <p:sp>
        <p:nvSpPr>
          <p:cNvPr id="8" name="Rectangle 7">
            <a:extLst>
              <a:ext uri="{FF2B5EF4-FFF2-40B4-BE49-F238E27FC236}">
                <a16:creationId xmlns:a16="http://schemas.microsoft.com/office/drawing/2014/main" id="{6E7D6D56-E10C-406B-B350-F5457E20500F}"/>
              </a:ext>
            </a:extLst>
          </p:cNvPr>
          <p:cNvSpPr/>
          <p:nvPr/>
        </p:nvSpPr>
        <p:spPr bwMode="auto">
          <a:xfrm>
            <a:off x="-1" y="5562134"/>
            <a:ext cx="12192000" cy="5963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2BD3C0C-3D5C-499D-B8FF-77C4A3F52C1A}"/>
              </a:ext>
            </a:extLst>
          </p:cNvPr>
          <p:cNvSpPr/>
          <p:nvPr/>
        </p:nvSpPr>
        <p:spPr bwMode="auto">
          <a:xfrm>
            <a:off x="0" y="6119435"/>
            <a:ext cx="12192000" cy="7141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FF40BC1-1811-408A-8534-898E3BD2D534}"/>
              </a:ext>
            </a:extLst>
          </p:cNvPr>
          <p:cNvSpPr/>
          <p:nvPr/>
        </p:nvSpPr>
        <p:spPr bwMode="auto">
          <a:xfrm>
            <a:off x="0" y="4739872"/>
            <a:ext cx="12192000" cy="696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1827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2.1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2272016"/>
            <a:ext cx="3925862" cy="2906323"/>
          </a:xfrm>
          <a:ln>
            <a:solidFill>
              <a:schemeClr val="accent1"/>
            </a:solidFill>
          </a:ln>
        </p:spPr>
        <p:txBody>
          <a:bodyPr/>
          <a:lstStyle/>
          <a:p>
            <a:pPr lvl="1"/>
            <a:endParaRPr lang="en-US"/>
          </a:p>
          <a:p>
            <a:pPr lvl="1"/>
            <a:endParaRPr lang="en-US"/>
          </a:p>
          <a:p>
            <a:pPr>
              <a:buFont typeface="Segoe UI" panose="020B0502040204020203" pitchFamily="34" charset="0"/>
              <a:buChar char="∙"/>
            </a:pPr>
            <a:r>
              <a:rPr lang="en-US" sz="2000">
                <a:latin typeface="+mn-lt"/>
              </a:rPr>
              <a:t>Global Tools</a:t>
            </a:r>
          </a:p>
          <a:p>
            <a:pPr>
              <a:buFont typeface="Segoe UI" panose="020B0502040204020203" pitchFamily="34" charset="0"/>
              <a:buChar char="∙"/>
            </a:pPr>
            <a:r>
              <a:rPr lang="en-US" sz="2000">
                <a:latin typeface="+mn-lt"/>
              </a:rPr>
              <a:t>Span&lt;T&gt;</a:t>
            </a:r>
          </a:p>
          <a:p>
            <a:pPr>
              <a:buFont typeface="Segoe UI" panose="020B0502040204020203" pitchFamily="34" charset="0"/>
              <a:buChar char="∙"/>
            </a:pPr>
            <a:r>
              <a:rPr lang="en-US" sz="2000">
                <a:latin typeface="+mn-lt"/>
              </a:rPr>
              <a:t>Sockets</a:t>
            </a:r>
          </a:p>
          <a:p>
            <a:pPr>
              <a:buFont typeface="Segoe UI" panose="020B0502040204020203" pitchFamily="34" charset="0"/>
              <a:buChar char="∙"/>
            </a:pPr>
            <a:r>
              <a:rPr lang="en-US" sz="2000" err="1">
                <a:latin typeface="+mn-lt"/>
              </a:rPr>
              <a:t>HttpClient</a:t>
            </a:r>
            <a:r>
              <a:rPr lang="en-US" sz="2000">
                <a:latin typeface="+mn-lt"/>
              </a:rPr>
              <a:t> Performance</a:t>
            </a:r>
          </a:p>
          <a:p>
            <a:pPr>
              <a:buFont typeface="Segoe UI" panose="020B0502040204020203" pitchFamily="34" charset="0"/>
              <a:buChar char="∙"/>
            </a:pPr>
            <a:r>
              <a:rPr lang="en-US" sz="2000">
                <a:latin typeface="+mn-lt"/>
              </a:rPr>
              <a:t>Windows Compatibility Pack</a:t>
            </a:r>
            <a:endParaRPr lang="en-US">
              <a:latin typeface="+mn-lt"/>
            </a:endParaRPr>
          </a:p>
          <a:p>
            <a:pPr lvl="1"/>
            <a:endParaRPr lang="en-US"/>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346394" y="2266251"/>
            <a:ext cx="3727735" cy="2893100"/>
          </a:xfrm>
          <a:prstGeom prst="rect">
            <a:avLst/>
          </a:prstGeom>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Lazy Loading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Value conversions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Query types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Data seeding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277853" y="2285239"/>
            <a:ext cx="3710522" cy="2893100"/>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HTTPS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Razor UI as a library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a:ea typeface="+mn-ea"/>
                <a:cs typeface="+mn-cs"/>
              </a:rPr>
              <a:t>HttpClientFactory</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ASP.NET Core </a:t>
            </a:r>
            <a:r>
              <a:rPr kumimoji="0" lang="en-US" sz="2000"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a:ea typeface="+mn-ea"/>
                <a:cs typeface="+mn-cs"/>
              </a:rPr>
              <a:t>SignalR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346394" y="2272173"/>
            <a:ext cx="3727735"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281660" y="2271073"/>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2271073"/>
            <a:ext cx="3922193"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13838149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A20F-033A-4950-9735-CE752C1F3173}"/>
              </a:ext>
            </a:extLst>
          </p:cNvPr>
          <p:cNvSpPr>
            <a:spLocks noGrp="1"/>
          </p:cNvSpPr>
          <p:nvPr>
            <p:ph type="title"/>
          </p:nvPr>
        </p:nvSpPr>
        <p:spPr/>
        <p:txBody>
          <a:bodyPr/>
          <a:lstStyle/>
          <a:p>
            <a:r>
              <a:rPr lang="en-US"/>
              <a:t>New in ASP.NET Core 2.1</a:t>
            </a:r>
          </a:p>
        </p:txBody>
      </p:sp>
      <p:graphicFrame>
        <p:nvGraphicFramePr>
          <p:cNvPr id="4" name="Diagram 3">
            <a:extLst>
              <a:ext uri="{FF2B5EF4-FFF2-40B4-BE49-F238E27FC236}">
                <a16:creationId xmlns:a16="http://schemas.microsoft.com/office/drawing/2014/main" id="{2F55FC43-1C1C-4648-A4A6-51073397B346}"/>
              </a:ext>
            </a:extLst>
          </p:cNvPr>
          <p:cNvGraphicFramePr/>
          <p:nvPr>
            <p:extLst/>
          </p:nvPr>
        </p:nvGraphicFramePr>
        <p:xfrm>
          <a:off x="584199" y="1435101"/>
          <a:ext cx="11177165" cy="4965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87761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16760F-5E50-4738-B859-33606516CB00}"/>
              </a:ext>
            </a:extLst>
          </p:cNvPr>
          <p:cNvSpPr>
            <a:spLocks noGrp="1"/>
          </p:cNvSpPr>
          <p:nvPr>
            <p:ph type="body" sz="quarter" idx="10"/>
          </p:nvPr>
        </p:nvSpPr>
        <p:spPr>
          <a:xfrm>
            <a:off x="269239" y="1189177"/>
            <a:ext cx="11653523" cy="1186479"/>
          </a:xfrm>
        </p:spPr>
        <p:txBody>
          <a:bodyPr/>
          <a:lstStyle/>
          <a:p>
            <a:r>
              <a:rPr lang="en-US" sz="2100">
                <a:solidFill>
                  <a:schemeClr val="tx1">
                    <a:lumMod val="65000"/>
                    <a:lumOff val="35000"/>
                  </a:schemeClr>
                </a:solidFill>
              </a:rPr>
              <a:t>Add real-time web functionalities easily with Azure and .NET Core</a:t>
            </a:r>
          </a:p>
          <a:p>
            <a:r>
              <a:rPr lang="en-US" sz="2100">
                <a:solidFill>
                  <a:schemeClr val="tx1">
                    <a:lumMod val="65000"/>
                    <a:lumOff val="35000"/>
                  </a:schemeClr>
                </a:solidFill>
              </a:rPr>
              <a:t>Enable via “</a:t>
            </a:r>
            <a:r>
              <a:rPr lang="en-US" sz="2100" err="1">
                <a:solidFill>
                  <a:schemeClr val="tx1">
                    <a:lumMod val="65000"/>
                    <a:lumOff val="35000"/>
                  </a:schemeClr>
                </a:solidFill>
              </a:rPr>
              <a:t>services.AddSignalR</a:t>
            </a:r>
            <a:r>
              <a:rPr lang="en-US" sz="2100">
                <a:solidFill>
                  <a:schemeClr val="tx1">
                    <a:lumMod val="65000"/>
                    <a:lumOff val="35000"/>
                  </a:schemeClr>
                </a:solidFill>
              </a:rPr>
              <a:t>().</a:t>
            </a:r>
            <a:r>
              <a:rPr lang="en-US" sz="2100" err="1">
                <a:solidFill>
                  <a:schemeClr val="tx1">
                    <a:lumMod val="65000"/>
                    <a:lumOff val="35000"/>
                  </a:schemeClr>
                </a:solidFill>
              </a:rPr>
              <a:t>AddAzureSignalR</a:t>
            </a:r>
            <a:r>
              <a:rPr lang="en-US" sz="2100">
                <a:solidFill>
                  <a:schemeClr val="tx1">
                    <a:lumMod val="65000"/>
                    <a:lumOff val="35000"/>
                  </a:schemeClr>
                </a:solidFill>
              </a:rPr>
              <a:t>()”</a:t>
            </a:r>
          </a:p>
          <a:p>
            <a:endParaRPr lang="en-US" sz="2100">
              <a:solidFill>
                <a:schemeClr val="tx1">
                  <a:lumMod val="65000"/>
                  <a:lumOff val="35000"/>
                </a:schemeClr>
              </a:solidFill>
            </a:endParaRPr>
          </a:p>
        </p:txBody>
      </p:sp>
      <p:sp>
        <p:nvSpPr>
          <p:cNvPr id="2" name="Title 1">
            <a:extLst>
              <a:ext uri="{FF2B5EF4-FFF2-40B4-BE49-F238E27FC236}">
                <a16:creationId xmlns:a16="http://schemas.microsoft.com/office/drawing/2014/main" id="{2480B161-B4A4-4B14-8127-920836C4FF87}"/>
              </a:ext>
            </a:extLst>
          </p:cNvPr>
          <p:cNvSpPr>
            <a:spLocks noGrp="1"/>
          </p:cNvSpPr>
          <p:nvPr>
            <p:ph type="title"/>
          </p:nvPr>
        </p:nvSpPr>
        <p:spPr>
          <a:xfrm>
            <a:off x="403761" y="334933"/>
            <a:ext cx="9767283" cy="553998"/>
          </a:xfrm>
        </p:spPr>
        <p:txBody>
          <a:bodyPr/>
          <a:lstStyle/>
          <a:p>
            <a:r>
              <a:rPr lang="en-US"/>
              <a:t>Azure </a:t>
            </a:r>
            <a:r>
              <a:rPr lang="en-US" err="1"/>
              <a:t>SignalR</a:t>
            </a:r>
            <a:r>
              <a:rPr lang="en-US"/>
              <a:t> Service</a:t>
            </a:r>
          </a:p>
        </p:txBody>
      </p:sp>
      <p:sp>
        <p:nvSpPr>
          <p:cNvPr id="4" name="Rectangle 3">
            <a:extLst>
              <a:ext uri="{FF2B5EF4-FFF2-40B4-BE49-F238E27FC236}">
                <a16:creationId xmlns:a16="http://schemas.microsoft.com/office/drawing/2014/main" id="{9C63CAF8-709B-4DA8-9A27-B21C6A6C6B40}"/>
              </a:ext>
            </a:extLst>
          </p:cNvPr>
          <p:cNvSpPr/>
          <p:nvPr/>
        </p:nvSpPr>
        <p:spPr>
          <a:xfrm>
            <a:off x="1858827" y="2374469"/>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Fully managed service</a:t>
            </a:r>
          </a:p>
        </p:txBody>
      </p:sp>
      <p:sp>
        <p:nvSpPr>
          <p:cNvPr id="6" name="Rectangle 5">
            <a:extLst>
              <a:ext uri="{FF2B5EF4-FFF2-40B4-BE49-F238E27FC236}">
                <a16:creationId xmlns:a16="http://schemas.microsoft.com/office/drawing/2014/main" id="{D2427123-340F-40B6-A2A2-1AE8BCFDB57C}"/>
              </a:ext>
            </a:extLst>
          </p:cNvPr>
          <p:cNvSpPr/>
          <p:nvPr/>
        </p:nvSpPr>
        <p:spPr>
          <a:xfrm>
            <a:off x="1858827" y="2804893"/>
            <a:ext cx="4573872" cy="61555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rPr>
              <a:t>No more worries about </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capacity provisioning, scaling, or persistent connections</a:t>
            </a:r>
            <a:endParaRPr kumimoji="0" lang="en-US" sz="1700" b="0" i="0" u="none" strike="noStrike" kern="0" cap="none" spc="0" normalizeH="0" baseline="0" noProof="0">
              <a:ln>
                <a:noFill/>
              </a:ln>
              <a:solidFill>
                <a:srgbClr val="000000">
                  <a:lumMod val="65000"/>
                  <a:lumOff val="35000"/>
                </a:srgbClr>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923B772A-B98B-44D2-8A7A-87D76A5E893B}"/>
              </a:ext>
            </a:extLst>
          </p:cNvPr>
          <p:cNvGrpSpPr/>
          <p:nvPr/>
        </p:nvGrpSpPr>
        <p:grpSpPr>
          <a:xfrm>
            <a:off x="513396" y="2374469"/>
            <a:ext cx="1188720" cy="1188720"/>
            <a:chOff x="5457203" y="2847847"/>
            <a:chExt cx="1188720" cy="1188720"/>
          </a:xfrm>
        </p:grpSpPr>
        <p:sp>
          <p:nvSpPr>
            <p:cNvPr id="8" name="Oval 7">
              <a:extLst>
                <a:ext uri="{FF2B5EF4-FFF2-40B4-BE49-F238E27FC236}">
                  <a16:creationId xmlns:a16="http://schemas.microsoft.com/office/drawing/2014/main" id="{6F6D6571-D539-46A4-A2FB-2A845FCFD525}"/>
                </a:ext>
              </a:extLst>
            </p:cNvPr>
            <p:cNvSpPr/>
            <p:nvPr/>
          </p:nvSpPr>
          <p:spPr>
            <a:xfrm>
              <a:off x="5457203" y="2847847"/>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4D458EF3-57F4-4D6F-80B1-99DDD6D3CA99}"/>
                </a:ext>
              </a:extLst>
            </p:cNvPr>
            <p:cNvGrpSpPr/>
            <p:nvPr/>
          </p:nvGrpSpPr>
          <p:grpSpPr>
            <a:xfrm>
              <a:off x="5681258" y="3062959"/>
              <a:ext cx="740611" cy="670311"/>
              <a:chOff x="925504" y="5649085"/>
              <a:chExt cx="632624" cy="572574"/>
            </a:xfrm>
          </p:grpSpPr>
          <p:sp>
            <p:nvSpPr>
              <p:cNvPr id="10" name="Freeform 25">
                <a:extLst>
                  <a:ext uri="{FF2B5EF4-FFF2-40B4-BE49-F238E27FC236}">
                    <a16:creationId xmlns:a16="http://schemas.microsoft.com/office/drawing/2014/main" id="{9FAC9B3E-50C7-40E8-A95E-14E8F6462B31}"/>
                  </a:ext>
                </a:extLst>
              </p:cNvPr>
              <p:cNvSpPr>
                <a:spLocks noEditPoints="1"/>
              </p:cNvSpPr>
              <p:nvPr/>
            </p:nvSpPr>
            <p:spPr bwMode="black">
              <a:xfrm>
                <a:off x="925504" y="5682997"/>
                <a:ext cx="632624" cy="53866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0078D7"/>
              </a:solid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Pro" pitchFamily="34" charset="0"/>
                  <a:ea typeface="+mn-ea"/>
                  <a:cs typeface="+mn-cs"/>
                </a:endParaRPr>
              </a:p>
            </p:txBody>
          </p:sp>
          <p:sp>
            <p:nvSpPr>
              <p:cNvPr id="11" name="Rectangle 10">
                <a:extLst>
                  <a:ext uri="{FF2B5EF4-FFF2-40B4-BE49-F238E27FC236}">
                    <a16:creationId xmlns:a16="http://schemas.microsoft.com/office/drawing/2014/main" id="{9CB23F71-AD9C-4E89-B55C-A510641EC34C}"/>
                  </a:ext>
                </a:extLst>
              </p:cNvPr>
              <p:cNvSpPr/>
              <p:nvPr/>
            </p:nvSpPr>
            <p:spPr>
              <a:xfrm>
                <a:off x="1060255" y="5649085"/>
                <a:ext cx="460005" cy="364638"/>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1">
                <a:extLst>
                  <a:ext uri="{FF2B5EF4-FFF2-40B4-BE49-F238E27FC236}">
                    <a16:creationId xmlns:a16="http://schemas.microsoft.com/office/drawing/2014/main" id="{15A9B56B-FB56-4811-85C3-546E1BDBED3B}"/>
                  </a:ext>
                </a:extLst>
              </p:cNvPr>
              <p:cNvSpPr>
                <a:spLocks noChangeAspect="1"/>
              </p:cNvSpPr>
              <p:nvPr/>
            </p:nvSpPr>
            <p:spPr bwMode="black">
              <a:xfrm>
                <a:off x="1194117" y="5759983"/>
                <a:ext cx="342871" cy="22146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35" name="Rectangle 34">
            <a:extLst>
              <a:ext uri="{FF2B5EF4-FFF2-40B4-BE49-F238E27FC236}">
                <a16:creationId xmlns:a16="http://schemas.microsoft.com/office/drawing/2014/main" id="{4C048FE3-8C57-49FC-BA7B-22C71EE1D52A}"/>
              </a:ext>
            </a:extLst>
          </p:cNvPr>
          <p:cNvSpPr/>
          <p:nvPr/>
        </p:nvSpPr>
        <p:spPr>
          <a:xfrm>
            <a:off x="1858827" y="4746341"/>
            <a:ext cx="4388038" cy="877163"/>
          </a:xfrm>
          <a:prstGeom prst="rect">
            <a:avLst/>
          </a:prstGeom>
        </p:spPr>
        <p:txBody>
          <a:bodyPr wrap="square">
            <a:spAutoFit/>
          </a:bodyPr>
          <a:lstStyle/>
          <a:p>
            <a:pPr marL="0" marR="0" lvl="0" indent="0" algn="l" defTabSz="932574" rtl="0" eaLnBrk="1" fontAlgn="auto" latinLnBrk="0" hangingPunct="1">
              <a:lnSpc>
                <a:spcPct val="100000"/>
              </a:lnSpc>
              <a:spcBef>
                <a:spcPts val="300"/>
              </a:spcBef>
              <a:spcAft>
                <a:spcPts val="2400"/>
              </a:spcAft>
              <a:buClrTx/>
              <a:buSzTx/>
              <a:buFontTx/>
              <a:buNone/>
              <a:tabLst/>
              <a:defRPr/>
            </a:pP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Use ASP.NET Core </a:t>
            </a:r>
            <a:r>
              <a:rPr kumimoji="0" lang="en-US" sz="1700" b="0" i="0" u="none" strike="noStrike" kern="1200" cap="none" spc="0" normalizeH="0" baseline="0" noProof="0" err="1">
                <a:ln>
                  <a:noFill/>
                </a:ln>
                <a:solidFill>
                  <a:srgbClr val="000000">
                    <a:lumMod val="65000"/>
                    <a:lumOff val="35000"/>
                  </a:srgbClr>
                </a:solidFill>
                <a:effectLst/>
                <a:uLnTx/>
                <a:uFillTx/>
                <a:latin typeface="Segoe UI"/>
                <a:ea typeface="+mn-ea"/>
                <a:cs typeface="+mn-cs"/>
              </a:rPr>
              <a:t>SignalR</a:t>
            </a:r>
            <a:r>
              <a:rPr kumimoji="0" lang="en-US" sz="1700" b="0" i="0" u="none" strike="noStrike" kern="1200" cap="none" spc="0" normalizeH="0" baseline="0" noProof="0">
                <a:ln>
                  <a:noFill/>
                </a:ln>
                <a:solidFill>
                  <a:srgbClr val="000000">
                    <a:lumMod val="65000"/>
                    <a:lumOff val="35000"/>
                  </a:srgbClr>
                </a:solidFill>
                <a:effectLst/>
                <a:uLnTx/>
                <a:uFillTx/>
                <a:latin typeface="Segoe UI"/>
                <a:ea typeface="+mn-ea"/>
                <a:cs typeface="+mn-cs"/>
              </a:rPr>
              <a:t> to build real-time experiences such as chat, stock tickers, live dashboards, and instant broadcasting</a:t>
            </a:r>
          </a:p>
        </p:txBody>
      </p:sp>
      <p:grpSp>
        <p:nvGrpSpPr>
          <p:cNvPr id="16" name="Group 15">
            <a:extLst>
              <a:ext uri="{FF2B5EF4-FFF2-40B4-BE49-F238E27FC236}">
                <a16:creationId xmlns:a16="http://schemas.microsoft.com/office/drawing/2014/main" id="{F60FD2A6-4FEE-4A05-8D40-A208F0511F0B}"/>
              </a:ext>
            </a:extLst>
          </p:cNvPr>
          <p:cNvGrpSpPr/>
          <p:nvPr/>
        </p:nvGrpSpPr>
        <p:grpSpPr>
          <a:xfrm>
            <a:off x="848527" y="4676050"/>
            <a:ext cx="518458" cy="424731"/>
            <a:chOff x="1200453" y="4307032"/>
            <a:chExt cx="421817" cy="331969"/>
          </a:xfrm>
        </p:grpSpPr>
        <p:sp>
          <p:nvSpPr>
            <p:cNvPr id="17" name="TextBox 16">
              <a:extLst>
                <a:ext uri="{FF2B5EF4-FFF2-40B4-BE49-F238E27FC236}">
                  <a16:creationId xmlns:a16="http://schemas.microsoft.com/office/drawing/2014/main" id="{96E5C1AA-95F0-4146-9D69-520FA80B5C88}"/>
                </a:ext>
              </a:extLst>
            </p:cNvPr>
            <p:cNvSpPr txBox="1"/>
            <p:nvPr/>
          </p:nvSpPr>
          <p:spPr>
            <a:xfrm>
              <a:off x="1239230" y="4359730"/>
              <a:ext cx="344265" cy="15636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78D7"/>
                  </a:solidFill>
                  <a:effectLst/>
                  <a:uLnTx/>
                  <a:uFillTx/>
                  <a:latin typeface="Showcard Gothic" panose="04020904020102020604" pitchFamily="82" charset="0"/>
                  <a:ea typeface="+mn-ea"/>
                  <a:cs typeface="Shruti" panose="020B0502040204020203" pitchFamily="34" charset="0"/>
                </a:rPr>
                <a:t>&lt;/&gt;</a:t>
              </a:r>
            </a:p>
          </p:txBody>
        </p:sp>
        <p:sp>
          <p:nvSpPr>
            <p:cNvPr id="18" name="Freeform 127">
              <a:extLst>
                <a:ext uri="{FF2B5EF4-FFF2-40B4-BE49-F238E27FC236}">
                  <a16:creationId xmlns:a16="http://schemas.microsoft.com/office/drawing/2014/main" id="{47D5FED8-5334-44F7-AEE6-9CE3811D8082}"/>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solidFill>
                <a:srgbClr val="0078D7"/>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F91135DA-CC5D-4810-ADD8-8F41144E9619}"/>
              </a:ext>
            </a:extLst>
          </p:cNvPr>
          <p:cNvSpPr/>
          <p:nvPr/>
        </p:nvSpPr>
        <p:spPr>
          <a:xfrm>
            <a:off x="513396" y="4294055"/>
            <a:ext cx="1188720" cy="1188720"/>
          </a:xfrm>
          <a:prstGeom prst="ellipse">
            <a:avLst/>
          </a:prstGeom>
          <a:no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2BF3ABC-3EDC-419D-B57F-E61A927AF295}"/>
              </a:ext>
            </a:extLst>
          </p:cNvPr>
          <p:cNvSpPr/>
          <p:nvPr/>
        </p:nvSpPr>
        <p:spPr>
          <a:xfrm>
            <a:off x="1858827" y="4269776"/>
            <a:ext cx="4388038" cy="38318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Native </a:t>
            </a:r>
            <a:r>
              <a:rPr kumimoji="0" lang="en-US" sz="2100" b="0" i="0" u="none" strike="noStrike" kern="1200" cap="none" spc="0" normalizeH="0" baseline="0" noProof="0" err="1">
                <a:ln>
                  <a:noFill/>
                </a:ln>
                <a:solidFill>
                  <a:srgbClr val="0078D7"/>
                </a:solidFill>
                <a:effectLst/>
                <a:uLnTx/>
                <a:uFillTx/>
                <a:latin typeface="Segoe UI"/>
                <a:ea typeface="+mn-ea"/>
                <a:cs typeface="Segoe UI Semilight" panose="020B0402040204020203" pitchFamily="34" charset="0"/>
              </a:rPr>
              <a:t>SignalR</a:t>
            </a:r>
            <a:r>
              <a:rPr kumimoji="0" lang="en-US" sz="21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rPr>
              <a:t> development</a:t>
            </a:r>
          </a:p>
        </p:txBody>
      </p:sp>
      <p:sp>
        <p:nvSpPr>
          <p:cNvPr id="37" name="Freeform: Shape 36">
            <a:extLst>
              <a:ext uri="{FF2B5EF4-FFF2-40B4-BE49-F238E27FC236}">
                <a16:creationId xmlns:a16="http://schemas.microsoft.com/office/drawing/2014/main" id="{DE6DE24A-A715-43B2-9A92-F981F87E012F}"/>
              </a:ext>
            </a:extLst>
          </p:cNvPr>
          <p:cNvSpPr/>
          <p:nvPr/>
        </p:nvSpPr>
        <p:spPr>
          <a:xfrm>
            <a:off x="8963247" y="332171"/>
            <a:ext cx="1646628" cy="162494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AAC7C116-C84D-4D4E-BD0F-B6526D97FDB6}"/>
              </a:ext>
            </a:extLst>
          </p:cNvPr>
          <p:cNvGrpSpPr/>
          <p:nvPr/>
        </p:nvGrpSpPr>
        <p:grpSpPr>
          <a:xfrm>
            <a:off x="7339643" y="2375656"/>
            <a:ext cx="4717312" cy="3247848"/>
            <a:chOff x="7341446" y="2619068"/>
            <a:chExt cx="4717312" cy="3247848"/>
          </a:xfrm>
        </p:grpSpPr>
        <p:sp>
          <p:nvSpPr>
            <p:cNvPr id="15" name="Rectangle 14">
              <a:extLst>
                <a:ext uri="{FF2B5EF4-FFF2-40B4-BE49-F238E27FC236}">
                  <a16:creationId xmlns:a16="http://schemas.microsoft.com/office/drawing/2014/main" id="{6D100AE7-10CA-4C0E-B5B9-0078119C4A67}"/>
                </a:ext>
              </a:extLst>
            </p:cNvPr>
            <p:cNvSpPr/>
            <p:nvPr/>
          </p:nvSpPr>
          <p:spPr bwMode="auto">
            <a:xfrm>
              <a:off x="7341446" y="2619068"/>
              <a:ext cx="4717312" cy="3247848"/>
            </a:xfrm>
            <a:prstGeom prst="rect">
              <a:avLst/>
            </a:prstGeom>
            <a:solidFill>
              <a:schemeClr val="bg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48CD8D-39B6-41DD-BD07-14AB61A3D081}"/>
                </a:ext>
              </a:extLst>
            </p:cNvPr>
            <p:cNvSpPr/>
            <p:nvPr/>
          </p:nvSpPr>
          <p:spPr>
            <a:xfrm>
              <a:off x="7549646" y="2839359"/>
              <a:ext cx="4473826" cy="1477328"/>
            </a:xfrm>
            <a:prstGeom prst="rect">
              <a:avLst/>
            </a:prstGeom>
          </p:spPr>
          <p:txBody>
            <a:bodyPr wrap="square">
              <a:spAutoFit/>
            </a:bodyPr>
            <a:lstStyle/>
            <a:p>
              <a:r>
                <a:rPr lang="en-US">
                  <a:solidFill>
                    <a:srgbClr val="0078D7"/>
                  </a:solidFill>
                  <a:latin typeface="SegoeUI"/>
                </a:rPr>
                <a:t>“By using Azure </a:t>
              </a:r>
              <a:r>
                <a:rPr lang="en-US" err="1">
                  <a:solidFill>
                    <a:srgbClr val="0078D7"/>
                  </a:solidFill>
                  <a:latin typeface="SegoeUI"/>
                </a:rPr>
                <a:t>SignalR</a:t>
              </a:r>
              <a:r>
                <a:rPr lang="en-US">
                  <a:solidFill>
                    <a:srgbClr val="0078D7"/>
                  </a:solidFill>
                  <a:latin typeface="SegoeUI"/>
                </a:rPr>
                <a:t> Service, we gain the best practices of built-in security and scalability—a comfort for our clients and a huge win for us.” </a:t>
              </a:r>
              <a:br>
                <a:rPr lang="en-US">
                  <a:solidFill>
                    <a:srgbClr val="0078D7"/>
                  </a:solidFill>
                  <a:latin typeface="SegoeUI"/>
                </a:rPr>
              </a:br>
              <a:r>
                <a:rPr lang="en-US">
                  <a:solidFill>
                    <a:srgbClr val="0078D7"/>
                  </a:solidFill>
                  <a:latin typeface="SegoeUI"/>
                </a:rPr>
                <a:t>- </a:t>
              </a:r>
              <a:r>
                <a:rPr lang="en-US" sz="1400" i="1">
                  <a:solidFill>
                    <a:srgbClr val="0078D7"/>
                  </a:solidFill>
                  <a:latin typeface="SegoeUI"/>
                </a:rPr>
                <a:t>Lars </a:t>
              </a:r>
              <a:r>
                <a:rPr lang="en-US" sz="1400" i="1" err="1">
                  <a:solidFill>
                    <a:srgbClr val="0078D7"/>
                  </a:solidFill>
                  <a:latin typeface="SegoeUI"/>
                </a:rPr>
                <a:t>Kemmann</a:t>
              </a:r>
              <a:r>
                <a:rPr lang="en-US" sz="1400" i="1">
                  <a:solidFill>
                    <a:srgbClr val="0078D7"/>
                  </a:solidFill>
                  <a:latin typeface="SegoeUI"/>
                </a:rPr>
                <a:t>: Solutions Architect, Netrix</a:t>
              </a:r>
              <a:endParaRPr lang="en-US" b="0" i="1" u="none" strike="noStrike">
                <a:solidFill>
                  <a:srgbClr val="0078D7"/>
                </a:solidFill>
                <a:effectLst/>
                <a:latin typeface="SegoeUI"/>
              </a:endParaRPr>
            </a:p>
          </p:txBody>
        </p:sp>
        <p:pic>
          <p:nvPicPr>
            <p:cNvPr id="14" name="Picture 13" descr="A picture containing clipart&#10;&#10;Description generated with high confidence">
              <a:extLst>
                <a:ext uri="{FF2B5EF4-FFF2-40B4-BE49-F238E27FC236}">
                  <a16:creationId xmlns:a16="http://schemas.microsoft.com/office/drawing/2014/main" id="{5321BB46-0E59-48F2-A853-42346DF4D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488" y="4558445"/>
              <a:ext cx="1292143" cy="964286"/>
            </a:xfrm>
            <a:prstGeom prst="rect">
              <a:avLst/>
            </a:prstGeom>
          </p:spPr>
        </p:pic>
      </p:grpSp>
    </p:spTree>
    <p:extLst>
      <p:ext uri="{BB962C8B-B14F-4D97-AF65-F5344CB8AC3E}">
        <p14:creationId xmlns:p14="http://schemas.microsoft.com/office/powerpoint/2010/main" val="17776095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a:t>
            </a:r>
            <a:r>
              <a:rPr kumimoji="0" lang="en-US" sz="14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1A1A1A"/>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6" y="13935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Azure is YOUR cloud</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1" u="none" strike="noStrike" kern="1200" cap="none" spc="0" normalizeH="0" baseline="0" noProof="0" dirty="0">
                <a:ln>
                  <a:noFill/>
                </a:ln>
                <a:solidFill>
                  <a:schemeClr val="bg1"/>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400" b="1" dirty="0">
                <a:solidFill>
                  <a:srgbClr val="1A1A1A"/>
                </a:solidFill>
                <a:latin typeface="Segoe UI" panose="020B0502040204020203" pitchFamily="34" charset="0"/>
                <a:cs typeface="Segoe UI" panose="020B0502040204020203" pitchFamily="34" charset="0"/>
              </a:rPr>
              <a:t>And many more…</a:t>
            </a:r>
            <a:endPar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platform perfect for running .NET Framework and .NET Core web aps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Commoditized AI</a:t>
            </a:r>
          </a:p>
        </p:txBody>
      </p:sp>
    </p:spTree>
    <p:extLst>
      <p:ext uri="{BB962C8B-B14F-4D97-AF65-F5344CB8AC3E}">
        <p14:creationId xmlns:p14="http://schemas.microsoft.com/office/powerpoint/2010/main" val="326353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latin typeface="+mj-lt"/>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950">
              <a:lnSpc>
                <a:spcPct val="100000"/>
              </a:lnSpc>
              <a:buSzTx/>
              <a:defRPr/>
            </a:pPr>
            <a:r>
              <a:rPr lang="en-US" sz="2399" kern="0">
                <a:ln w="3175">
                  <a:noFill/>
                </a:ln>
                <a:solidFill>
                  <a:schemeClr val="tx2"/>
                </a:solidFill>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a:t>
            </a:r>
            <a:r>
              <a:rPr kumimoji="0" lang="en-US" sz="1960" b="1"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with Code Lens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913950">
              <a:lnSpc>
                <a:spcPct val="90000"/>
              </a:lnSpc>
              <a:spcAft>
                <a:spcPts val="575"/>
              </a:spcAft>
              <a:defRPr/>
            </a:pPr>
            <a:r>
              <a:rPr lang="en-US" sz="1371">
                <a:solidFill>
                  <a:srgbClr val="1A1A1A"/>
                </a:solidFill>
                <a:latin typeface="Segoe UI" panose="020B0502040204020203" pitchFamily="34" charset="0"/>
                <a:cs typeface="Segoe UI" panose="020B0502040204020203" pitchFamily="34" charset="0"/>
              </a:rPr>
              <a:t>Get a 360° view of your app that includes availability, performance and user behavior</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a:solidFill>
                  <a:srgbClr val="1A1A1A"/>
                </a:solidFill>
                <a:latin typeface="Segoe UI" panose="020B0502040204020203" pitchFamily="34" charset="0"/>
                <a:cs typeface="Segoe UI" panose="020B0502040204020203" pitchFamily="34" charset="0"/>
              </a:rPr>
              <a:t>Container Tools</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t>
            </a:r>
            <a:r>
              <a:rPr lang="en-US" sz="1371">
                <a:solidFill>
                  <a:srgbClr val="1A1A1A"/>
                </a:solidFill>
                <a:latin typeface="Segoe UI" panose="020B0502040204020203" pitchFamily="34" charset="0"/>
                <a:cs typeface="Segoe UI" panose="020B0502040204020203" pitchFamily="34" charset="0"/>
              </a:rPr>
              <a:t>a</a:t>
            </a: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lvl="0" algn="ctr" defTabSz="895601">
              <a:lnSpc>
                <a:spcPct val="90000"/>
              </a:lnSpc>
              <a:spcAft>
                <a:spcPts val="588"/>
              </a:spcAft>
              <a:defRPr/>
            </a:pPr>
            <a:r>
              <a:rPr lang="en-US" sz="1371">
                <a:solidFill>
                  <a:srgbClr val="1A1A1A"/>
                </a:solidFill>
                <a:latin typeface="Segoe UI" panose="020B0502040204020203" pitchFamily="34" charset="0"/>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using templates and tools for development and debugging</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308547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E7665-0DEB-44B5-9578-CFF162864EBA}"/>
              </a:ext>
            </a:extLst>
          </p:cNvPr>
          <p:cNvSpPr>
            <a:spLocks noGrp="1"/>
          </p:cNvSpPr>
          <p:nvPr>
            <p:ph type="title"/>
          </p:nvPr>
        </p:nvSpPr>
        <p:spPr/>
        <p:txBody>
          <a:bodyPr/>
          <a:lstStyle/>
          <a:p>
            <a:r>
              <a:rPr lang="en-US" dirty="0"/>
              <a:t>Get Help Migrating your .NET app to Azure</a:t>
            </a:r>
          </a:p>
        </p:txBody>
      </p:sp>
      <p:sp>
        <p:nvSpPr>
          <p:cNvPr id="6" name="TextBox 5">
            <a:extLst>
              <a:ext uri="{FF2B5EF4-FFF2-40B4-BE49-F238E27FC236}">
                <a16:creationId xmlns:a16="http://schemas.microsoft.com/office/drawing/2014/main" id="{CD172687-19CE-406B-93D6-A20D652E2E45}"/>
              </a:ext>
            </a:extLst>
          </p:cNvPr>
          <p:cNvSpPr txBox="1"/>
          <p:nvPr/>
        </p:nvSpPr>
        <p:spPr>
          <a:xfrm>
            <a:off x="0" y="1087384"/>
            <a:ext cx="12191999"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hlinkClick r:id="rId3"/>
              </a:rPr>
              <a:t>aka.ms/migratetothecloud</a:t>
            </a:r>
            <a:r>
              <a:rPr lang="en-US" sz="3600" dirty="0">
                <a:gradFill>
                  <a:gsLst>
                    <a:gs pos="2917">
                      <a:schemeClr val="tx1"/>
                    </a:gs>
                    <a:gs pos="30000">
                      <a:schemeClr val="tx1"/>
                    </a:gs>
                  </a:gsLst>
                  <a:lin ang="5400000" scaled="0"/>
                </a:gradFill>
              </a:rPr>
              <a:t> </a:t>
            </a:r>
          </a:p>
        </p:txBody>
      </p:sp>
      <p:sp>
        <p:nvSpPr>
          <p:cNvPr id="8" name="TextBox 7">
            <a:extLst>
              <a:ext uri="{FF2B5EF4-FFF2-40B4-BE49-F238E27FC236}">
                <a16:creationId xmlns:a16="http://schemas.microsoft.com/office/drawing/2014/main" id="{8290D842-A84E-4C94-BF8E-2C3D97BBF48A}"/>
              </a:ext>
            </a:extLst>
          </p:cNvPr>
          <p:cNvSpPr txBox="1"/>
          <p:nvPr/>
        </p:nvSpPr>
        <p:spPr>
          <a:xfrm>
            <a:off x="1" y="1807312"/>
            <a:ext cx="1219199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Download free e-books and assessment resources….</a:t>
            </a:r>
          </a:p>
        </p:txBody>
      </p:sp>
      <p:sp>
        <p:nvSpPr>
          <p:cNvPr id="9" name="TextBox 8">
            <a:extLst>
              <a:ext uri="{FF2B5EF4-FFF2-40B4-BE49-F238E27FC236}">
                <a16:creationId xmlns:a16="http://schemas.microsoft.com/office/drawing/2014/main" id="{2F9E3494-0B80-40A3-9991-A00034FE1261}"/>
              </a:ext>
            </a:extLst>
          </p:cNvPr>
          <p:cNvSpPr txBox="1"/>
          <p:nvPr/>
        </p:nvSpPr>
        <p:spPr>
          <a:xfrm>
            <a:off x="1" y="6230136"/>
            <a:ext cx="12191999" cy="627864"/>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Apply for </a:t>
            </a:r>
            <a:r>
              <a:rPr lang="en-US" sz="2400" b="1" dirty="0">
                <a:solidFill>
                  <a:schemeClr val="bg1"/>
                </a:solidFill>
              </a:rPr>
              <a:t>free</a:t>
            </a:r>
            <a:r>
              <a:rPr lang="en-US" sz="2400" dirty="0">
                <a:solidFill>
                  <a:schemeClr val="bg1"/>
                </a:solidFill>
              </a:rPr>
              <a:t> assistance from the .NET team!</a:t>
            </a:r>
          </a:p>
        </p:txBody>
      </p:sp>
      <p:pic>
        <p:nvPicPr>
          <p:cNvPr id="1026" name="Picture 2" descr="https://www.microsoft.com/net/images/redesign/learn/architecture/azure-quickstart-ebook.png?v=ergf7Bx3tcqYASu8cP7C2jaiXEq9G_7QDUPblU48bwY">
            <a:extLst>
              <a:ext uri="{FF2B5EF4-FFF2-40B4-BE49-F238E27FC236}">
                <a16:creationId xmlns:a16="http://schemas.microsoft.com/office/drawing/2014/main" id="{5862F73E-C9CD-4785-9320-AFB0ECD54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77" y="2394064"/>
            <a:ext cx="2870365" cy="3711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icrosoft.com/net/images/redesign/learn/architecture/modernizing-ebook.png?v=-oHr9rshk0eTyu6PhSTtN4mfHHHa-hFQbOtcjUfBXF4">
            <a:extLst>
              <a:ext uri="{FF2B5EF4-FFF2-40B4-BE49-F238E27FC236}">
                <a16:creationId xmlns:a16="http://schemas.microsoft.com/office/drawing/2014/main" id="{F3CB03DC-82C7-4EDA-A6B9-351072CBEA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2378" y="2377996"/>
            <a:ext cx="2870365" cy="3727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microsoft.com/net/images/redesign/learn/architecture/aspnet-devops-ebook.png?v=HziazdZbW37lXvjwnHM5mHdM2i7bglAW0xoIY-x2sWY">
            <a:extLst>
              <a:ext uri="{FF2B5EF4-FFF2-40B4-BE49-F238E27FC236}">
                <a16:creationId xmlns:a16="http://schemas.microsoft.com/office/drawing/2014/main" id="{4615AD40-8330-437B-802B-48DF8D284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79" y="2305640"/>
            <a:ext cx="3040083" cy="380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526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6786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a:t>Demo: .NET Core 2.1</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2.2 Preview </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https://aka.ms/DotNetCore22</a:t>
            </a:r>
          </a:p>
        </p:txBody>
      </p:sp>
    </p:spTree>
    <p:extLst>
      <p:ext uri="{BB962C8B-B14F-4D97-AF65-F5344CB8AC3E}">
        <p14:creationId xmlns:p14="http://schemas.microsoft.com/office/powerpoint/2010/main" val="31524242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1678254"/>
            <a:ext cx="3727735" cy="1856727"/>
          </a:xfrm>
          <a:ln>
            <a:solidFill>
              <a:schemeClr val="accent1"/>
            </a:solidFill>
          </a:ln>
        </p:spPr>
        <p:txBody>
          <a:bodyPr/>
          <a:lstStyle/>
          <a:p>
            <a:pPr lvl="1"/>
            <a:endParaRPr lang="en-US"/>
          </a:p>
          <a:p>
            <a:pPr lvl="1"/>
            <a:endParaRPr lang="en-US"/>
          </a:p>
          <a:p>
            <a:r>
              <a:rPr lang="en-US" sz="2000">
                <a:latin typeface="+mn-lt"/>
              </a:rPr>
              <a:t>Multi-tier JIT compilation </a:t>
            </a:r>
          </a:p>
          <a:p>
            <a:r>
              <a:rPr lang="en-US" sz="2000">
                <a:latin typeface="+mn-lt"/>
              </a:rPr>
              <a:t>SQL Connection token auth</a:t>
            </a:r>
          </a:p>
          <a:p>
            <a:endParaRPr lang="en-US" sz="160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10091" y="1672489"/>
            <a:ext cx="3762162" cy="3434786"/>
          </a:xfrm>
          <a:prstGeom prst="rect">
            <a:avLst/>
          </a:prstGeom>
          <a:noFill/>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Cosmos DB provider</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Spatial extensions for SQL Server and SQLite providers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Reverse engineering of database views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Collections of owned entities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Query tagging</a:t>
            </a:r>
            <a:r>
              <a:rPr kumimoji="0" lang="en-US" sz="2000" b="0" i="0" u="none" strike="noStrike" kern="1200" cap="none" spc="0" normalizeH="0" baseline="0" noProof="0">
                <a:ln>
                  <a:noFill/>
                </a:ln>
                <a:gradFill>
                  <a:gsLst>
                    <a:gs pos="1250">
                      <a:srgbClr val="505050"/>
                    </a:gs>
                    <a:gs pos="100000">
                      <a:srgbClr val="505050"/>
                    </a:gs>
                  </a:gsLst>
                  <a:lin ang="5400000" scaled="0"/>
                </a:gradFill>
                <a:effectLst/>
                <a:highlight>
                  <a:srgbClr val="FFFF00"/>
                </a:highlight>
                <a:uLnTx/>
                <a:uFillTx/>
                <a:latin typeface="Segoe UI"/>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8476" y="1691477"/>
            <a:ext cx="3710522" cy="4210383"/>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Template updates: Bootstrap 4, Angular 6</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API improvements, including API security</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HTTP/2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IIS in-process hosting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Health checks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Endpoint routing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SignalR</a:t>
            </a: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Java client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10089" y="1678411"/>
            <a:ext cx="3762163"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2283" y="1677311"/>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1677311"/>
            <a:ext cx="3727735"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a:t>Demo: .NET Core 2.2</a:t>
            </a:r>
          </a:p>
        </p:txBody>
      </p:sp>
    </p:spTree>
    <p:extLst>
      <p:ext uri="{BB962C8B-B14F-4D97-AF65-F5344CB8AC3E}">
        <p14:creationId xmlns:p14="http://schemas.microsoft.com/office/powerpoint/2010/main" val="1607449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738664"/>
          </a:xfrm>
        </p:spPr>
        <p:txBody>
          <a:bodyPr/>
          <a:lstStyle/>
          <a:p>
            <a:r>
              <a:rPr lang="en-US" sz="4800">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solidFill>
                  <a:srgbClr val="505050"/>
                </a:solidFill>
                <a:latin typeface="Segoe UI"/>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451293" y="3682007"/>
            <a:ext cx="2929939" cy="1200329"/>
          </a:xfrm>
          <a:prstGeom prst="rect">
            <a:avLst/>
          </a:prstGeom>
        </p:spPr>
        <p:txBody>
          <a:bodyPr wrap="square" anchor="t">
            <a:spAutoFit/>
          </a:bodyPr>
          <a:lstStyle/>
          <a:p>
            <a:pPr algn="ctr" defTabSz="914400">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1" name="Rectangle 10">
            <a:extLst>
              <a:ext uri="{FF2B5EF4-FFF2-40B4-BE49-F238E27FC236}">
                <a16:creationId xmlns:a16="http://schemas.microsoft.com/office/drawing/2014/main" id="{CB375FD2-2E0F-4489-9DE9-A411D5DFC46E}"/>
              </a:ext>
            </a:extLst>
          </p:cNvPr>
          <p:cNvSpPr/>
          <p:nvPr/>
        </p:nvSpPr>
        <p:spPr>
          <a:xfrm>
            <a:off x="8414230" y="3711645"/>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a:t>
            </a:r>
          </a:p>
        </p:txBody>
      </p:sp>
      <p:sp>
        <p:nvSpPr>
          <p:cNvPr id="15" name="brain_2" title="Icon of a brain with circles and connection lines inside">
            <a:extLst>
              <a:ext uri="{FF2B5EF4-FFF2-40B4-BE49-F238E27FC236}">
                <a16:creationId xmlns:a16="http://schemas.microsoft.com/office/drawing/2014/main" id="{63831A82-AD43-4603-B3E2-C2B490116369}"/>
              </a:ext>
            </a:extLst>
          </p:cNvPr>
          <p:cNvSpPr>
            <a:spLocks noChangeAspect="1" noEditPoints="1"/>
          </p:cNvSpPr>
          <p:nvPr/>
        </p:nvSpPr>
        <p:spPr bwMode="auto">
          <a:xfrm>
            <a:off x="5131700" y="2287107"/>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9411760"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Tree>
    <p:extLst>
      <p:ext uri="{BB962C8B-B14F-4D97-AF65-F5344CB8AC3E}">
        <p14:creationId xmlns:p14="http://schemas.microsoft.com/office/powerpoint/2010/main" val="5844074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581430"/>
          </a:xfrm>
        </p:spPr>
        <p:txBody>
          <a:bodyPr/>
          <a:lstStyle/>
          <a:p>
            <a:r>
              <a:rPr lang="en-US" sz="3600">
                <a:latin typeface="+mn-lt"/>
              </a:rPr>
              <a:t>UI Framework Enhancements</a:t>
            </a:r>
          </a:p>
          <a:p>
            <a:pPr lvl="1"/>
            <a:r>
              <a:rPr lang="en-US" sz="2000"/>
              <a:t>XAML Islands - WinForms &amp; WPF can host UWP</a:t>
            </a:r>
          </a:p>
          <a:p>
            <a:pPr lvl="1"/>
            <a:r>
              <a:rPr lang="en-US" sz="2000"/>
              <a:t>XAML Controls – WinForms &amp; WPF browser and media UWP controls</a:t>
            </a:r>
          </a:p>
          <a:p>
            <a:pPr lvl="1"/>
            <a:r>
              <a:rPr lang="en-US" sz="2000"/>
              <a:t>High DPI fixes for WinForms</a:t>
            </a:r>
          </a:p>
          <a:p>
            <a:r>
              <a:rPr lang="en-US" sz="3600">
                <a:latin typeface="+mn-lt"/>
              </a:rPr>
              <a:t>Access to all the Windows 10 APIs</a:t>
            </a:r>
          </a:p>
          <a:p>
            <a:r>
              <a:rPr lang="en-US" sz="3600">
                <a:latin typeface="+mn-lt"/>
              </a:rPr>
              <a:t>Also available in next version of .NET Framework (4.8)</a:t>
            </a:r>
          </a:p>
          <a:p>
            <a:endParaRPr lang="en-US" sz="360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a:t>Desktop Improvements</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3009891" y="4607410"/>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0353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269239" y="1189177"/>
            <a:ext cx="11653523" cy="3581430"/>
          </a:xfrm>
        </p:spPr>
        <p:txBody>
          <a:bodyPr/>
          <a:lstStyle/>
          <a:p>
            <a:r>
              <a:rPr lang="en-US" sz="3600">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sz="3600">
                <a:latin typeface="+mn-lt"/>
              </a:rPr>
              <a:t>Core runtime and API improvements</a:t>
            </a:r>
          </a:p>
          <a:p>
            <a:r>
              <a:rPr lang="en-US" sz="3600">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4" name="Product_ECDC" title="Icon of a box">
            <a:extLst>
              <a:ext uri="{FF2B5EF4-FFF2-40B4-BE49-F238E27FC236}">
                <a16:creationId xmlns:a16="http://schemas.microsoft.com/office/drawing/2014/main" id="{C45D0C72-C14B-437C-9F85-6AABE0502DB7}"/>
              </a:ext>
            </a:extLst>
          </p:cNvPr>
          <p:cNvSpPr>
            <a:spLocks noChangeAspect="1" noEditPoints="1"/>
          </p:cNvSpPr>
          <p:nvPr/>
        </p:nvSpPr>
        <p:spPr bwMode="auto">
          <a:xfrm>
            <a:off x="2422187" y="4546454"/>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Product_ECDC" title="Icon of a box">
            <a:extLst>
              <a:ext uri="{FF2B5EF4-FFF2-40B4-BE49-F238E27FC236}">
                <a16:creationId xmlns:a16="http://schemas.microsoft.com/office/drawing/2014/main" id="{6A700AED-EB4C-451C-BBC4-64CFC20AE146}"/>
              </a:ext>
            </a:extLst>
          </p:cNvPr>
          <p:cNvSpPr>
            <a:spLocks noChangeAspect="1" noEditPoints="1"/>
          </p:cNvSpPr>
          <p:nvPr/>
        </p:nvSpPr>
        <p:spPr bwMode="auto">
          <a:xfrm>
            <a:off x="5202865" y="4546455"/>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728902"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983543" y="4665632"/>
            <a:ext cx="1439883" cy="1311015"/>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28661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flipV="1">
            <a:off x="2977599" y="1401582"/>
            <a:ext cx="2452101" cy="7150"/>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4" y="1408732"/>
            <a:ext cx="477062" cy="5162"/>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2"/>
            <a:ext cx="3652392"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5" y="5233902"/>
            <a:ext cx="5709759" cy="58477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505050"/>
                </a:solidFill>
                <a:latin typeface="Segoe UI Light" panose="020B0502040204020203" pitchFamily="34" charset="0"/>
                <a:cs typeface="Segoe UI Light" panose="020B0502040204020203" pitchFamily="34" charset="0"/>
              </a:rPr>
              <a:t>S</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0"/>
            <a:ext cx="1124656" cy="465948"/>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1"/>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Modernize Desktop Apps </a:t>
            </a:r>
            <a:r>
              <a:rPr lang="en-US" sz="2000">
                <a:solidFill>
                  <a:srgbClr val="7030A0">
                    <a:lumMod val="50000"/>
                  </a:srgbClr>
                </a:solidFill>
                <a:latin typeface="Segoe UI Semilight" panose="020B0402040204020203" pitchFamily="34" charset="0"/>
                <a:cs typeface="Segoe UI Semilight" panose="020B0402040204020203" pitchFamily="34" charset="0"/>
              </a:rPr>
              <a:t>with</a:t>
            </a: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3" y="6235198"/>
            <a:ext cx="9597691" cy="584775"/>
          </a:xfrm>
          <a:prstGeom prst="rect">
            <a:avLst/>
          </a:prstGeom>
          <a:solidFill>
            <a:srgbClr val="7030A0"/>
          </a:solidFill>
          <a:ln w="19050">
            <a:solidFill>
              <a:srgbClr val="7030A0"/>
            </a:solidFill>
          </a:ln>
        </p:spPr>
        <p:txBody>
          <a:bodyPr wrap="square">
            <a:spAutoFit/>
          </a:bodyPr>
          <a:lstStyle/>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3" y="6250816"/>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Tree>
    <p:extLst>
      <p:ext uri="{BB962C8B-B14F-4D97-AF65-F5344CB8AC3E}">
        <p14:creationId xmlns:p14="http://schemas.microsoft.com/office/powerpoint/2010/main" val="695737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5829288"/>
          </a:xfrm>
        </p:spPr>
        <p:txBody>
          <a:bodyPr/>
          <a:lstStyle/>
          <a:p>
            <a:r>
              <a:rPr lang="en-US" sz="3600" dirty="0">
                <a:latin typeface="+mn-lt"/>
              </a:rPr>
              <a:t>.NET Framework is slowing down</a:t>
            </a:r>
          </a:p>
          <a:p>
            <a:r>
              <a:rPr lang="en-US" sz="3600" dirty="0">
                <a:latin typeface="+mn-lt"/>
              </a:rPr>
              <a:t>Why? We want to stop breaking your apps!</a:t>
            </a:r>
          </a:p>
          <a:p>
            <a:pPr lvl="1"/>
            <a:r>
              <a:rPr lang="en-US" sz="2000" dirty="0"/>
              <a:t>Billions of installs. Getting much harder to release major features without compatibility issues </a:t>
            </a:r>
          </a:p>
          <a:p>
            <a:pPr lvl="1"/>
            <a:r>
              <a:rPr lang="en-US" sz="2000" dirty="0"/>
              <a:t>Can innovate much faster with .NET Core because of its side-by-side nature</a:t>
            </a:r>
          </a:p>
          <a:p>
            <a:r>
              <a:rPr lang="en-US" sz="3600" dirty="0">
                <a:latin typeface="+mn-lt"/>
              </a:rPr>
              <a:t>We </a:t>
            </a:r>
            <a:r>
              <a:rPr lang="en-US" sz="3600" i="1" dirty="0">
                <a:latin typeface="+mn-lt"/>
              </a:rPr>
              <a:t>will </a:t>
            </a:r>
            <a:r>
              <a:rPr lang="en-US" sz="3600" dirty="0">
                <a:latin typeface="+mn-lt"/>
              </a:rPr>
              <a:t>continue to update</a:t>
            </a:r>
          </a:p>
          <a:p>
            <a:pPr lvl="1"/>
            <a:r>
              <a:rPr lang="en-US" sz="2000" dirty="0"/>
              <a:t>Many major product lines within Microsoft depend on .NET Framework</a:t>
            </a:r>
          </a:p>
          <a:p>
            <a:pPr lvl="1"/>
            <a:r>
              <a:rPr lang="en-US" sz="2000" dirty="0"/>
              <a:t>We will continue to update .NET Framework for years to come. </a:t>
            </a:r>
            <a:r>
              <a:rPr lang="en-US" sz="2000" i="1" dirty="0"/>
              <a:t>High-</a:t>
            </a:r>
            <a:r>
              <a:rPr lang="en-US" sz="2000" i="1" dirty="0" err="1"/>
              <a:t>compat</a:t>
            </a:r>
            <a:r>
              <a:rPr lang="en-US" sz="2000" i="1" dirty="0"/>
              <a:t> features only.</a:t>
            </a:r>
          </a:p>
          <a:p>
            <a:pPr lvl="1"/>
            <a:r>
              <a:rPr lang="en-US" sz="2000" dirty="0"/>
              <a:t>Things like… new security protocols, bug fixes, Windows features, etc.</a:t>
            </a:r>
          </a:p>
          <a:p>
            <a:r>
              <a:rPr lang="en-US" sz="3600" dirty="0">
                <a:latin typeface="+mn-lt"/>
              </a:rPr>
              <a:t>No changes to support policy </a:t>
            </a:r>
          </a:p>
          <a:p>
            <a:pPr lvl="1"/>
            <a:r>
              <a:rPr lang="en-US" sz="2032" dirty="0">
                <a:latin typeface="+mn-lt"/>
              </a:rPr>
              <a:t>Support for 10 years (5 mainstream+5 custom) per Windows support policy for each release</a:t>
            </a:r>
          </a:p>
          <a:p>
            <a:pPr lvl="1"/>
            <a:r>
              <a:rPr lang="en-US" sz="2000" dirty="0"/>
              <a:t>.NET Framework will remain a Windows component and service policy is the same as Windows</a:t>
            </a:r>
          </a:p>
          <a:p>
            <a:r>
              <a:rPr lang="en-US" sz="3568" dirty="0">
                <a:latin typeface="+mn-lt"/>
              </a:rPr>
              <a:t>Recommend new development on .NET Core</a:t>
            </a:r>
          </a:p>
          <a:p>
            <a:pPr lvl="1"/>
            <a:endParaRPr lang="en-US" sz="2000" dirty="0"/>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Tree>
    <p:extLst>
      <p:ext uri="{BB962C8B-B14F-4D97-AF65-F5344CB8AC3E}">
        <p14:creationId xmlns:p14="http://schemas.microsoft.com/office/powerpoint/2010/main" val="21311638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9" y="2881341"/>
            <a:ext cx="9774984" cy="1846659"/>
          </a:xfrm>
        </p:spPr>
        <p:txBody>
          <a:bodyPr/>
          <a:lstStyle/>
          <a:p>
            <a:r>
              <a:rPr lang="en-US"/>
              <a:t>Demo: .NET Core 3 for Desktop Apps</a:t>
            </a:r>
          </a:p>
        </p:txBody>
      </p:sp>
    </p:spTree>
    <p:extLst>
      <p:ext uri="{BB962C8B-B14F-4D97-AF65-F5344CB8AC3E}">
        <p14:creationId xmlns:p14="http://schemas.microsoft.com/office/powerpoint/2010/main" val="1020445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Experimental </a:t>
            </a:r>
            <a:r>
              <a:rPr lang="en-US" dirty="0" err="1"/>
              <a:t>Blazor</a:t>
            </a:r>
            <a:r>
              <a:rPr lang="en-US" dirty="0"/>
              <a:t>: .NET in the Browser</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3810274"/>
          </a:xfrm>
        </p:spPr>
        <p:txBody>
          <a:bodyPr/>
          <a:lstStyle/>
          <a:p>
            <a:pPr fontAlgn="base"/>
            <a:r>
              <a:rPr lang="en-US" sz="3200" dirty="0">
                <a:latin typeface="+mn-lt"/>
              </a:rPr>
              <a:t>Build client-side Web UI in .NET</a:t>
            </a:r>
          </a:p>
          <a:p>
            <a:pPr lvl="1" fontAlgn="base"/>
            <a:r>
              <a:rPr lang="en-US" sz="2000" dirty="0"/>
              <a:t>You don’t need to know AngularJS, React, Vue, etc.</a:t>
            </a:r>
          </a:p>
          <a:p>
            <a:pPr lvl="1" fontAlgn="base"/>
            <a:r>
              <a:rPr lang="en-US" sz="2000" dirty="0"/>
              <a:t>Take advantage of stability and consistency of .NET</a:t>
            </a:r>
          </a:p>
          <a:p>
            <a:pPr fontAlgn="base"/>
            <a:r>
              <a:rPr lang="en-US" sz="3200" dirty="0">
                <a:latin typeface="+mn-lt"/>
              </a:rPr>
              <a:t>Runs in all browsers via </a:t>
            </a:r>
            <a:r>
              <a:rPr lang="en-US" sz="3200" dirty="0" err="1">
                <a:latin typeface="+mn-lt"/>
              </a:rPr>
              <a:t>WebAssembly</a:t>
            </a:r>
            <a:endParaRPr lang="en-US" sz="3200" dirty="0">
              <a:latin typeface="+mn-lt"/>
            </a:endParaRPr>
          </a:p>
          <a:p>
            <a:pPr lvl="1" fontAlgn="base"/>
            <a:r>
              <a:rPr lang="en-US" sz="2000" dirty="0"/>
              <a:t>Native performance</a:t>
            </a:r>
          </a:p>
          <a:p>
            <a:pPr lvl="1" fontAlgn="base"/>
            <a:r>
              <a:rPr lang="en-US" sz="2000" dirty="0"/>
              <a:t>Strongly typed on client and server</a:t>
            </a:r>
          </a:p>
          <a:p>
            <a:pPr lvl="1" fontAlgn="base"/>
            <a:r>
              <a:rPr lang="en-US" sz="2000" dirty="0"/>
              <a:t>Requires no plugin or code </a:t>
            </a:r>
            <a:r>
              <a:rPr lang="en-US" sz="2000" dirty="0" err="1"/>
              <a:t>transpilation</a:t>
            </a:r>
            <a:endParaRPr lang="en-US" sz="2000" dirty="0"/>
          </a:p>
          <a:p>
            <a:pPr lvl="1" fontAlgn="base"/>
            <a:r>
              <a:rPr lang="en-US" sz="2000" dirty="0"/>
              <a:t>Share C# code with the client and the server</a:t>
            </a:r>
          </a:p>
          <a:p>
            <a:pPr fontAlgn="base"/>
            <a:endParaRPr lang="en-US" sz="3200" dirty="0">
              <a:latin typeface="+mn-lt"/>
            </a:endParaRPr>
          </a:p>
        </p:txBody>
      </p:sp>
    </p:spTree>
    <p:extLst>
      <p:ext uri="{BB962C8B-B14F-4D97-AF65-F5344CB8AC3E}">
        <p14:creationId xmlns:p14="http://schemas.microsoft.com/office/powerpoint/2010/main" val="31678109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F681AD-8753-487B-84F3-F020A29BBD2E}"/>
              </a:ext>
            </a:extLst>
          </p:cNvPr>
          <p:cNvSpPr>
            <a:spLocks noGrp="1"/>
          </p:cNvSpPr>
          <p:nvPr>
            <p:ph type="body" sz="quarter" idx="10"/>
          </p:nvPr>
        </p:nvSpPr>
        <p:spPr>
          <a:xfrm>
            <a:off x="269239" y="1189177"/>
            <a:ext cx="11798714" cy="3551742"/>
          </a:xfrm>
        </p:spPr>
        <p:txBody>
          <a:bodyPr vert="horz" wrap="square" lIns="146304" tIns="91440" rIns="146304" bIns="91440" rtlCol="0" anchor="t">
            <a:spAutoFit/>
          </a:bodyPr>
          <a:lstStyle/>
          <a:p>
            <a:pPr marL="335915" indent="-335915"/>
            <a:r>
              <a:rPr lang="en-US" sz="2800" dirty="0" err="1">
                <a:latin typeface="+mn-lt"/>
              </a:rPr>
              <a:t>Blazor</a:t>
            </a:r>
            <a:r>
              <a:rPr lang="en-US" sz="2800" dirty="0">
                <a:latin typeface="+mn-lt"/>
              </a:rPr>
              <a:t> programming model integrated into ASP.NET Core </a:t>
            </a:r>
            <a:endParaRPr lang="en-US" sz="3600" dirty="0">
              <a:latin typeface="+mn-lt"/>
            </a:endParaRPr>
          </a:p>
          <a:p>
            <a:pPr marL="335915" indent="-335915"/>
            <a:r>
              <a:rPr lang="en-US" sz="2800" dirty="0">
                <a:latin typeface="+mn-lt"/>
              </a:rPr>
              <a:t>Runs server-side on .NET Core</a:t>
            </a:r>
            <a:endParaRPr lang="en-US" sz="2800" dirty="0">
              <a:latin typeface="+mn-lt"/>
              <a:cs typeface="Segoe UI Light"/>
            </a:endParaRPr>
          </a:p>
          <a:p>
            <a:pPr marL="335915" indent="-335915"/>
            <a:r>
              <a:rPr lang="en-US" sz="2800" dirty="0">
                <a:latin typeface="+mn-lt"/>
              </a:rPr>
              <a:t>Handle client UI interactions using </a:t>
            </a:r>
            <a:r>
              <a:rPr lang="en-US" sz="2800" dirty="0" err="1">
                <a:latin typeface="+mn-lt"/>
              </a:rPr>
              <a:t>SignalR</a:t>
            </a:r>
            <a:endParaRPr lang="en-US" sz="2800" dirty="0">
              <a:latin typeface="+mn-lt"/>
              <a:cs typeface="Segoe UI Light"/>
            </a:endParaRPr>
          </a:p>
          <a:p>
            <a:pPr marL="335915" indent="-335915"/>
            <a:r>
              <a:rPr lang="en-US" sz="2800" dirty="0">
                <a:latin typeface="+mn-lt"/>
              </a:rPr>
              <a:t>Same code can run client-side on </a:t>
            </a:r>
            <a:r>
              <a:rPr lang="en-US" sz="2800" dirty="0" err="1">
                <a:latin typeface="+mn-lt"/>
              </a:rPr>
              <a:t>WebAssembly</a:t>
            </a:r>
            <a:r>
              <a:rPr lang="en-US" sz="2800" dirty="0">
                <a:latin typeface="+mn-lt"/>
              </a:rPr>
              <a:t> with no code changes</a:t>
            </a:r>
            <a:endParaRPr lang="en-US" sz="2800" dirty="0">
              <a:latin typeface="+mn-lt"/>
              <a:cs typeface="Segoe UI Light"/>
            </a:endParaRPr>
          </a:p>
          <a:p>
            <a:pPr marL="335915" indent="-335915"/>
            <a:r>
              <a:rPr lang="en-US" sz="2800" dirty="0" err="1">
                <a:latin typeface="+mn-lt"/>
              </a:rPr>
              <a:t>WebAssembly</a:t>
            </a:r>
            <a:r>
              <a:rPr lang="en-US" sz="2800" dirty="0">
                <a:latin typeface="+mn-lt"/>
              </a:rPr>
              <a:t> support remains experimental while runtime matures</a:t>
            </a:r>
            <a:endParaRPr lang="en-US" sz="2800" dirty="0">
              <a:latin typeface="+mn-lt"/>
              <a:cs typeface="Segoe UI Light"/>
            </a:endParaRPr>
          </a:p>
          <a:p>
            <a:pPr marL="335915" indent="-335915"/>
            <a:r>
              <a:rPr lang="en-US" sz="2800" dirty="0">
                <a:latin typeface="+mn-lt"/>
              </a:rPr>
              <a:t>Razor Components shipping in .NET Core 3.0</a:t>
            </a:r>
            <a:endParaRPr lang="en-US" sz="2800" dirty="0">
              <a:latin typeface="+mn-lt"/>
              <a:cs typeface="Segoe UI Light"/>
            </a:endParaRPr>
          </a:p>
          <a:p>
            <a:pPr marL="335915" indent="-335915"/>
            <a:endParaRPr lang="en-US" sz="3600" dirty="0">
              <a:latin typeface="+mn-lt"/>
              <a:cs typeface="Segoe UI Light"/>
            </a:endParaRPr>
          </a:p>
        </p:txBody>
      </p:sp>
      <p:sp>
        <p:nvSpPr>
          <p:cNvPr id="3" name="Title 2">
            <a:extLst>
              <a:ext uri="{FF2B5EF4-FFF2-40B4-BE49-F238E27FC236}">
                <a16:creationId xmlns:a16="http://schemas.microsoft.com/office/drawing/2014/main" id="{1B46BC30-F610-4AD9-A2A1-3A5EBA68B91F}"/>
              </a:ext>
            </a:extLst>
          </p:cNvPr>
          <p:cNvSpPr>
            <a:spLocks noGrp="1"/>
          </p:cNvSpPr>
          <p:nvPr>
            <p:ph type="title"/>
          </p:nvPr>
        </p:nvSpPr>
        <p:spPr/>
        <p:txBody>
          <a:bodyPr/>
          <a:lstStyle/>
          <a:p>
            <a:r>
              <a:rPr lang="en-US"/>
              <a:t>Razor Components (“server-side </a:t>
            </a:r>
            <a:r>
              <a:rPr lang="en-US" err="1"/>
              <a:t>Blazor</a:t>
            </a:r>
            <a:r>
              <a:rPr lang="en-US"/>
              <a:t>”)</a:t>
            </a:r>
          </a:p>
        </p:txBody>
      </p:sp>
    </p:spTree>
    <p:extLst>
      <p:ext uri="{BB962C8B-B14F-4D97-AF65-F5344CB8AC3E}">
        <p14:creationId xmlns:p14="http://schemas.microsoft.com/office/powerpoint/2010/main" val="22313408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015663"/>
          </a:xfrm>
        </p:spPr>
        <p:txBody>
          <a:bodyPr/>
          <a:lstStyle/>
          <a:p>
            <a:r>
              <a:rPr lang="en-US"/>
              <a:t>Demo: </a:t>
            </a:r>
            <a:r>
              <a:rPr lang="en-US" err="1"/>
              <a:t>Blazor</a:t>
            </a:r>
            <a:endParaRPr lang="en-US"/>
          </a:p>
        </p:txBody>
      </p:sp>
    </p:spTree>
    <p:extLst>
      <p:ext uri="{BB962C8B-B14F-4D97-AF65-F5344CB8AC3E}">
        <p14:creationId xmlns:p14="http://schemas.microsoft.com/office/powerpoint/2010/main" val="3155429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0" y="0"/>
            <a:ext cx="12205014" cy="3313084"/>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solidFill>
                  <a:schemeClr val="bg1"/>
                </a:soli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8DEFE3-DF89-41DD-B27D-566BB0E28E8B}"/>
              </a:ext>
            </a:extLst>
          </p:cNvPr>
          <p:cNvSpPr/>
          <p:nvPr/>
        </p:nvSpPr>
        <p:spPr bwMode="auto">
          <a:xfrm>
            <a:off x="-9541" y="0"/>
            <a:ext cx="12217008" cy="33072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B5CE148-D382-4CBD-8C97-2A282769FD9D}"/>
              </a:ext>
            </a:extLst>
          </p:cNvPr>
          <p:cNvSpPr txBox="1"/>
          <p:nvPr/>
        </p:nvSpPr>
        <p:spPr>
          <a:xfrm>
            <a:off x="1076639" y="3924409"/>
            <a:ext cx="1926538" cy="166881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dirty="0">
                <a:solidFill>
                  <a:srgbClr val="1A1A1A"/>
                </a:solidFill>
                <a:latin typeface="Segoe UI" panose="020B0502040204020203" pitchFamily="34" charset="0"/>
                <a:cs typeface="Segoe UI" panose="020B0502040204020203" pitchFamily="34" charset="0"/>
              </a:rPr>
              <a:t>Build-your-own</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Build your own</a:t>
            </a:r>
            <a:r>
              <a:rPr kumimoji="0" lang="en-US" sz="1371" b="0"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custom models by writing C# or F# code</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4966486" y="3924409"/>
            <a:ext cx="1926538" cy="158718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Extensible</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371" dirty="0">
                <a:solidFill>
                  <a:srgbClr val="1A1A1A"/>
                </a:solidFill>
                <a:latin typeface="Segoe UI" panose="020B0502040204020203" pitchFamily="34" charset="0"/>
                <a:cs typeface="Segoe UI" panose="020B0502040204020203" pitchFamily="34" charset="0"/>
              </a:rPr>
              <a:t>Tap into other machine learning toolkits with the rich extensibility model like TensorFlow</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3021564" y="3924408"/>
            <a:ext cx="1926538" cy="1858032"/>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Developer focused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1A1A1A"/>
                </a:solidFill>
                <a:effectLst/>
                <a:uLnTx/>
                <a:uFillTx/>
                <a:latin typeface="Segoe UI"/>
                <a:ea typeface="+mn-ea"/>
                <a:cs typeface="+mn-cs"/>
              </a:rPr>
              <a:t>ML.NET provides just the</a:t>
            </a:r>
            <a:r>
              <a:rPr kumimoji="0" lang="en-US" sz="1370" b="0" i="0" u="none" strike="noStrike" kern="1200" cap="none" spc="0" normalizeH="0" noProof="0">
                <a:ln>
                  <a:noFill/>
                </a:ln>
                <a:solidFill>
                  <a:srgbClr val="1A1A1A"/>
                </a:solidFill>
                <a:effectLst/>
                <a:uLnTx/>
                <a:uFillTx/>
                <a:latin typeface="Segoe UI"/>
                <a:ea typeface="+mn-ea"/>
                <a:cs typeface="+mn-cs"/>
              </a:rPr>
              <a:t> right amount of productivity and control</a:t>
            </a:r>
            <a:endParaRPr kumimoji="0" lang="en-US" sz="1370"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6911408" y="3924409"/>
            <a:ext cx="1926538" cy="139732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Proven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ML.NET has been used internally </a:t>
            </a:r>
            <a:r>
              <a:rPr lang="en-US" sz="1371" noProof="0">
                <a:solidFill>
                  <a:srgbClr val="1A1A1A"/>
                </a:solidFill>
                <a:latin typeface="Segoe UI" panose="020B0502040204020203" pitchFamily="34" charset="0"/>
                <a:cs typeface="Segoe UI" panose="020B0502040204020203" pitchFamily="34" charset="0"/>
              </a:rPr>
              <a:t>in products like Office and Bing for years</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321754" y="1106138"/>
            <a:ext cx="8659408" cy="1069395"/>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ML.NET</a:t>
            </a:r>
          </a:p>
          <a:p>
            <a:pPr lvl="0" defTabSz="895601">
              <a:lnSpc>
                <a:spcPct val="90000"/>
              </a:lnSpc>
              <a:spcAft>
                <a:spcPts val="1440"/>
              </a:spcAft>
              <a:defRPr/>
            </a:pPr>
            <a:r>
              <a:rPr lang="en-US" sz="2744" dirty="0">
                <a:solidFill>
                  <a:schemeClr val="bg1"/>
                </a:solidFill>
                <a:latin typeface="Segoe UI Semilight"/>
              </a:rPr>
              <a:t>Machine Learning framework made for .NET developers</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998CF6-991B-4FC6-8479-589335DE6136}"/>
              </a:ext>
            </a:extLst>
          </p:cNvPr>
          <p:cNvGrpSpPr/>
          <p:nvPr/>
        </p:nvGrpSpPr>
        <p:grpSpPr>
          <a:xfrm>
            <a:off x="1502270" y="2775449"/>
            <a:ext cx="1075277" cy="1075277"/>
            <a:chOff x="1502270" y="2775449"/>
            <a:chExt cx="1075277" cy="1075277"/>
          </a:xfrm>
        </p:grpSpPr>
        <p:sp>
          <p:nvSpPr>
            <p:cNvPr id="86" name="Oval 85"/>
            <p:cNvSpPr/>
            <p:nvPr/>
          </p:nvSpPr>
          <p:spPr bwMode="auto">
            <a:xfrm>
              <a:off x="150227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ool" title="Icon of a skrewdriver and wrench">
              <a:extLst>
                <a:ext uri="{FF2B5EF4-FFF2-40B4-BE49-F238E27FC236}">
                  <a16:creationId xmlns:a16="http://schemas.microsoft.com/office/drawing/2014/main" id="{9AE2F17D-D6CE-4C11-9A55-EAC8CE960954}"/>
                </a:ext>
              </a:extLst>
            </p:cNvPr>
            <p:cNvSpPr>
              <a:spLocks noChangeAspect="1" noEditPoints="1"/>
            </p:cNvSpPr>
            <p:nvPr/>
          </p:nvSpPr>
          <p:spPr bwMode="auto">
            <a:xfrm>
              <a:off x="1794130" y="2980649"/>
              <a:ext cx="491555" cy="69240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564A4FAA-33D4-49D2-8166-8D2395FE2314}"/>
              </a:ext>
            </a:extLst>
          </p:cNvPr>
          <p:cNvGrpSpPr/>
          <p:nvPr/>
        </p:nvGrpSpPr>
        <p:grpSpPr>
          <a:xfrm>
            <a:off x="3447192" y="2775449"/>
            <a:ext cx="1075277" cy="1075277"/>
            <a:chOff x="3447192" y="2775449"/>
            <a:chExt cx="1075277" cy="1075277"/>
          </a:xfrm>
        </p:grpSpPr>
        <p:sp>
          <p:nvSpPr>
            <p:cNvPr id="88" name="Oval 87"/>
            <p:cNvSpPr/>
            <p:nvPr/>
          </p:nvSpPr>
          <p:spPr bwMode="auto">
            <a:xfrm>
              <a:off x="3447192"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people_3" title="Icon of a person surrounded by brackets">
              <a:extLst>
                <a:ext uri="{FF2B5EF4-FFF2-40B4-BE49-F238E27FC236}">
                  <a16:creationId xmlns:a16="http://schemas.microsoft.com/office/drawing/2014/main" id="{DAFE09C1-73A5-4F29-BACF-324D5D3F4EA1}"/>
                </a:ext>
              </a:extLst>
            </p:cNvPr>
            <p:cNvSpPr>
              <a:spLocks noChangeAspect="1" noEditPoints="1"/>
            </p:cNvSpPr>
            <p:nvPr/>
          </p:nvSpPr>
          <p:spPr bwMode="auto">
            <a:xfrm>
              <a:off x="3659435" y="2980402"/>
              <a:ext cx="635677" cy="64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317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6AE98BD-9E41-4FF4-B7F4-3E3BCE9A19E3}"/>
              </a:ext>
            </a:extLst>
          </p:cNvPr>
          <p:cNvGrpSpPr/>
          <p:nvPr/>
        </p:nvGrpSpPr>
        <p:grpSpPr>
          <a:xfrm>
            <a:off x="5392115" y="2775449"/>
            <a:ext cx="1075277" cy="1075277"/>
            <a:chOff x="5392115" y="2775449"/>
            <a:chExt cx="1075277" cy="1075277"/>
          </a:xfrm>
        </p:grpSpPr>
        <p:sp>
          <p:nvSpPr>
            <p:cNvPr id="89" name="Oval 88"/>
            <p:cNvSpPr/>
            <p:nvPr/>
          </p:nvSpPr>
          <p:spPr bwMode="auto">
            <a:xfrm>
              <a:off x="5392115"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2" name="Group 31">
              <a:extLst>
                <a:ext uri="{FF2B5EF4-FFF2-40B4-BE49-F238E27FC236}">
                  <a16:creationId xmlns:a16="http://schemas.microsoft.com/office/drawing/2014/main" id="{780564ED-221B-4F27-8650-9F8E8B8C648C}"/>
                </a:ext>
              </a:extLst>
            </p:cNvPr>
            <p:cNvGrpSpPr/>
            <p:nvPr/>
          </p:nvGrpSpPr>
          <p:grpSpPr>
            <a:xfrm>
              <a:off x="5611657" y="2993279"/>
              <a:ext cx="681168" cy="676541"/>
              <a:chOff x="6801633" y="2701234"/>
              <a:chExt cx="1309659" cy="1179767"/>
            </a:xfrm>
          </p:grpSpPr>
          <p:sp>
            <p:nvSpPr>
              <p:cNvPr id="33" name="Rectangle 32">
                <a:extLst>
                  <a:ext uri="{FF2B5EF4-FFF2-40B4-BE49-F238E27FC236}">
                    <a16:creationId xmlns:a16="http://schemas.microsoft.com/office/drawing/2014/main" id="{126D6AA2-C264-45F1-A9EF-1EDF93FF2925}"/>
                  </a:ext>
                </a:extLst>
              </p:cNvPr>
              <p:cNvSpPr/>
              <p:nvPr/>
            </p:nvSpPr>
            <p:spPr bwMode="auto">
              <a:xfrm>
                <a:off x="6801633" y="2701234"/>
                <a:ext cx="613775" cy="574322"/>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95D557D-4F99-4A6D-ADB1-EEB224182EEC}"/>
                  </a:ext>
                </a:extLst>
              </p:cNvPr>
              <p:cNvSpPr/>
              <p:nvPr/>
            </p:nvSpPr>
            <p:spPr bwMode="auto">
              <a:xfrm>
                <a:off x="6803721" y="3280133"/>
                <a:ext cx="611687" cy="56093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DD66384-A338-4533-8DA1-7F4CA16A2B1C}"/>
                  </a:ext>
                </a:extLst>
              </p:cNvPr>
              <p:cNvSpPr/>
              <p:nvPr/>
            </p:nvSpPr>
            <p:spPr bwMode="auto">
              <a:xfrm>
                <a:off x="7420263" y="2701234"/>
                <a:ext cx="613775" cy="57437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755C81ED-69A0-44D3-9E29-F77E435A4607}"/>
                  </a:ext>
                </a:extLst>
              </p:cNvPr>
              <p:cNvCxnSpPr/>
              <p:nvPr/>
            </p:nvCxnSpPr>
            <p:spPr>
              <a:xfrm flipH="1">
                <a:off x="7693887" y="3454286"/>
                <a:ext cx="417405" cy="42671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FDB20E-22EB-451B-ACCB-6062C33C3917}"/>
                  </a:ext>
                </a:extLst>
              </p:cNvPr>
              <p:cNvCxnSpPr>
                <a:cxnSpLocks/>
              </p:cNvCxnSpPr>
              <p:nvPr/>
            </p:nvCxnSpPr>
            <p:spPr>
              <a:xfrm flipH="1" flipV="1">
                <a:off x="7572620" y="3735118"/>
                <a:ext cx="132777" cy="12020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98FC41BF-BBF1-4FC5-8B50-D53ACB787362}"/>
              </a:ext>
            </a:extLst>
          </p:cNvPr>
          <p:cNvGrpSpPr/>
          <p:nvPr/>
        </p:nvGrpSpPr>
        <p:grpSpPr>
          <a:xfrm>
            <a:off x="7341181" y="2775449"/>
            <a:ext cx="1075277" cy="1075277"/>
            <a:chOff x="7341181" y="2775449"/>
            <a:chExt cx="1075277" cy="1075277"/>
          </a:xfrm>
        </p:grpSpPr>
        <p:sp>
          <p:nvSpPr>
            <p:cNvPr id="90" name="Oval 89"/>
            <p:cNvSpPr/>
            <p:nvPr/>
          </p:nvSpPr>
          <p:spPr bwMode="auto">
            <a:xfrm>
              <a:off x="7341181"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Commitments_EC4D" title="Icon of a handshake">
              <a:extLst>
                <a:ext uri="{FF2B5EF4-FFF2-40B4-BE49-F238E27FC236}">
                  <a16:creationId xmlns:a16="http://schemas.microsoft.com/office/drawing/2014/main" id="{21CB6C1D-1AA8-4B45-880C-8D16DDF4DCEB}"/>
                </a:ext>
              </a:extLst>
            </p:cNvPr>
            <p:cNvSpPr>
              <a:spLocks noChangeAspect="1" noEditPoints="1"/>
            </p:cNvSpPr>
            <p:nvPr/>
          </p:nvSpPr>
          <p:spPr bwMode="auto">
            <a:xfrm>
              <a:off x="7502464" y="2977854"/>
              <a:ext cx="744426" cy="6979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A3BDAD03-94B3-448B-B893-6D98EFB05C67}"/>
              </a:ext>
            </a:extLst>
          </p:cNvPr>
          <p:cNvGrpSpPr/>
          <p:nvPr/>
        </p:nvGrpSpPr>
        <p:grpSpPr>
          <a:xfrm>
            <a:off x="9293052"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1" name="Group 40">
              <a:extLst>
                <a:ext uri="{FF2B5EF4-FFF2-40B4-BE49-F238E27FC236}">
                  <a16:creationId xmlns:a16="http://schemas.microsoft.com/office/drawing/2014/main" id="{3BD39F40-EC8B-43D5-92FD-DBB389B92370}"/>
                </a:ext>
              </a:extLst>
            </p:cNvPr>
            <p:cNvGrpSpPr/>
            <p:nvPr/>
          </p:nvGrpSpPr>
          <p:grpSpPr>
            <a:xfrm>
              <a:off x="9580169" y="2875613"/>
              <a:ext cx="578439" cy="803330"/>
              <a:chOff x="10058398" y="2680569"/>
              <a:chExt cx="883976" cy="1276519"/>
            </a:xfrm>
          </p:grpSpPr>
          <p:sp>
            <p:nvSpPr>
              <p:cNvPr id="42" name="Oval 41">
                <a:extLst>
                  <a:ext uri="{FF2B5EF4-FFF2-40B4-BE49-F238E27FC236}">
                    <a16:creationId xmlns:a16="http://schemas.microsoft.com/office/drawing/2014/main" id="{88671D98-F747-4238-9E76-164597725625}"/>
                  </a:ext>
                </a:extLst>
              </p:cNvPr>
              <p:cNvSpPr/>
              <p:nvPr/>
            </p:nvSpPr>
            <p:spPr bwMode="auto">
              <a:xfrm>
                <a:off x="10058398" y="2680569"/>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16724E81-0F58-468E-8B2F-2C6208B5D780}"/>
                  </a:ext>
                </a:extLst>
              </p:cNvPr>
              <p:cNvSpPr/>
              <p:nvPr/>
            </p:nvSpPr>
            <p:spPr bwMode="auto">
              <a:xfrm>
                <a:off x="10062344" y="3623243"/>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1BDAB5E6-39F5-42B3-B14B-A6C0C9BD24B3}"/>
                  </a:ext>
                </a:extLst>
              </p:cNvPr>
              <p:cNvSpPr/>
              <p:nvPr/>
            </p:nvSpPr>
            <p:spPr bwMode="auto">
              <a:xfrm>
                <a:off x="10616697" y="2890446"/>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6E09463E-A5BE-410E-92B1-D61FFD4CD41E}"/>
                  </a:ext>
                </a:extLst>
              </p:cNvPr>
              <p:cNvCxnSpPr>
                <a:stCxn id="42" idx="4"/>
                <a:endCxn id="43" idx="0"/>
              </p:cNvCxnSpPr>
              <p:nvPr/>
            </p:nvCxnSpPr>
            <p:spPr>
              <a:xfrm>
                <a:off x="10221237" y="3014414"/>
                <a:ext cx="3946" cy="608829"/>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9E36918-3C7D-4BC9-B3DA-7471C394AC69}"/>
                  </a:ext>
                </a:extLst>
              </p:cNvPr>
              <p:cNvSpPr/>
              <p:nvPr/>
            </p:nvSpPr>
            <p:spPr bwMode="auto">
              <a:xfrm>
                <a:off x="10221238" y="3244241"/>
                <a:ext cx="538620" cy="38830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CFBDCC1-4868-469F-BCB5-1AD09D27F596}"/>
                  </a:ext>
                </a:extLst>
              </p:cNvPr>
              <p:cNvSpPr/>
              <p:nvPr/>
            </p:nvSpPr>
            <p:spPr bwMode="auto">
              <a:xfrm>
                <a:off x="10196186" y="3227452"/>
                <a:ext cx="590477" cy="405096"/>
              </a:xfrm>
              <a:custGeom>
                <a:avLst/>
                <a:gdLst>
                  <a:gd name="connsiteX0" fmla="*/ 0 w 590477"/>
                  <a:gd name="connsiteY0" fmla="*/ 405096 h 405096"/>
                  <a:gd name="connsiteX1" fmla="*/ 137787 w 590477"/>
                  <a:gd name="connsiteY1" fmla="*/ 254784 h 405096"/>
                  <a:gd name="connsiteX2" fmla="*/ 501041 w 590477"/>
                  <a:gd name="connsiteY2" fmla="*/ 229732 h 405096"/>
                  <a:gd name="connsiteX3" fmla="*/ 588724 w 590477"/>
                  <a:gd name="connsiteY3" fmla="*/ 16789 h 405096"/>
                  <a:gd name="connsiteX4" fmla="*/ 551146 w 590477"/>
                  <a:gd name="connsiteY4" fmla="*/ 29315 h 40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77" h="405096">
                    <a:moveTo>
                      <a:pt x="0" y="405096"/>
                    </a:moveTo>
                    <a:cubicBezTo>
                      <a:pt x="27140" y="344553"/>
                      <a:pt x="54280" y="284011"/>
                      <a:pt x="137787" y="254784"/>
                    </a:cubicBezTo>
                    <a:cubicBezTo>
                      <a:pt x="221294" y="225557"/>
                      <a:pt x="425885" y="269398"/>
                      <a:pt x="501041" y="229732"/>
                    </a:cubicBezTo>
                    <a:cubicBezTo>
                      <a:pt x="576197" y="190066"/>
                      <a:pt x="580373" y="50192"/>
                      <a:pt x="588724" y="16789"/>
                    </a:cubicBezTo>
                    <a:cubicBezTo>
                      <a:pt x="597075" y="-16614"/>
                      <a:pt x="574110" y="6350"/>
                      <a:pt x="551146" y="29315"/>
                    </a:cubicBez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44ECECDD-5992-4075-B328-0457F02D5892}"/>
              </a:ext>
            </a:extLst>
          </p:cNvPr>
          <p:cNvSpPr txBox="1"/>
          <p:nvPr/>
        </p:nvSpPr>
        <p:spPr>
          <a:xfrm>
            <a:off x="8899682" y="3919879"/>
            <a:ext cx="1926538" cy="194029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Open source and Cross-platform</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Runs on Windows,</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macOS </a:t>
            </a:r>
            <a:r>
              <a:rPr lang="en-US" sz="1371" noProof="0">
                <a:solidFill>
                  <a:srgbClr val="1A1A1A"/>
                </a:solidFill>
                <a:latin typeface="Segoe UI" panose="020B0502040204020203" pitchFamily="34" charset="0"/>
                <a:cs typeface="Segoe UI" panose="020B0502040204020203" pitchFamily="34" charset="0"/>
              </a:rPr>
              <a:t>and Linux and developed in the open on GitHub</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18DB5EB9-40D7-4283-BBD7-E4892B62F42C}"/>
              </a:ext>
            </a:extLst>
          </p:cNvPr>
          <p:cNvSpPr/>
          <p:nvPr/>
        </p:nvSpPr>
        <p:spPr>
          <a:xfrm>
            <a:off x="-9541"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spTree>
    <p:extLst>
      <p:ext uri="{BB962C8B-B14F-4D97-AF65-F5344CB8AC3E}">
        <p14:creationId xmlns:p14="http://schemas.microsoft.com/office/powerpoint/2010/main" val="391167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And more! Samples @ </a:t>
            </a:r>
            <a:r>
              <a:rPr lang="en-US" sz="2000" dirty="0">
                <a:solidFill>
                  <a:srgbClr val="505050"/>
                </a:solidFill>
                <a:hlinkClick r:id="rId3"/>
              </a:rPr>
              <a:t>https://github.com/dotnet/machinelearning-samples</a:t>
            </a:r>
            <a:r>
              <a:rPr lang="en-US" sz="2000" dirty="0">
                <a:solidFill>
                  <a:srgbClr val="F2F2F2">
                    <a:lumMod val="25000"/>
                  </a:srgbClr>
                </a:solidFill>
              </a:rPr>
              <a:t> </a:t>
            </a:r>
            <a:endParaRPr lang="en-US" sz="2400" dirty="0">
              <a:solidFill>
                <a:srgbClr val="F2F2F2">
                  <a:lumMod val="25000"/>
                </a:srgbClr>
              </a:solidFill>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a:solidFill>
                  <a:srgbClr val="F2F2F2">
                    <a:lumMod val="25000"/>
                  </a:srgbClr>
                </a:solidFill>
              </a:rPr>
              <a:t>Recommendations</a:t>
            </a:r>
            <a:endParaRPr lang="en-US" sz="2400" dirty="0">
              <a:solidFill>
                <a:srgbClr val="F2F2F2">
                  <a:lumMod val="25000"/>
                </a:srgbClr>
              </a:solidFill>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lvl="0">
              <a:lnSpc>
                <a:spcPct val="90000"/>
              </a:lnSpc>
              <a:spcAft>
                <a:spcPts val="600"/>
              </a:spcAft>
              <a:defRPr/>
            </a:pPr>
            <a:r>
              <a:rPr lang="en-US" sz="2400" dirty="0">
                <a:solidFill>
                  <a:srgbClr val="F2F2F2">
                    <a:lumMod val="25000"/>
                  </a:srgbClr>
                </a:solidFill>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800" dirty="0"/>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dirty="0">
                <a:solidFill>
                  <a:schemeClr val="bg1"/>
                </a:solidFill>
              </a:rPr>
              <a:t>New Preview Available</a:t>
            </a:r>
            <a:br>
              <a:rPr lang="en-US" sz="4800" b="1" dirty="0">
                <a:solidFill>
                  <a:schemeClr val="bg1"/>
                </a:solidFill>
              </a:rPr>
            </a:br>
            <a:r>
              <a:rPr lang="en-US" sz="4800" b="1" dirty="0">
                <a:solidFill>
                  <a:schemeClr val="bg1"/>
                </a:solidFill>
              </a:rPr>
              <a:t>ML.NET 0.6</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dirty="0">
                <a:solidFill>
                  <a:schemeClr val="bg1"/>
                </a:solidFill>
              </a:rPr>
              <a:t>https://aka.ms/MLNET06</a:t>
            </a:r>
          </a:p>
        </p:txBody>
      </p:sp>
    </p:spTree>
    <p:extLst>
      <p:ext uri="{BB962C8B-B14F-4D97-AF65-F5344CB8AC3E}">
        <p14:creationId xmlns:p14="http://schemas.microsoft.com/office/powerpoint/2010/main" val="26390586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015663"/>
          </a:xfrm>
        </p:spPr>
        <p:txBody>
          <a:bodyPr/>
          <a:lstStyle/>
          <a:p>
            <a:r>
              <a:rPr lang="en-US"/>
              <a:t>Demo: ML.NET</a:t>
            </a:r>
          </a:p>
        </p:txBody>
      </p:sp>
    </p:spTree>
    <p:extLst>
      <p:ext uri="{BB962C8B-B14F-4D97-AF65-F5344CB8AC3E}">
        <p14:creationId xmlns:p14="http://schemas.microsoft.com/office/powerpoint/2010/main" val="28111526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idx="4294967295"/>
          </p:nvPr>
        </p:nvSpPr>
        <p:spPr>
          <a:xfrm>
            <a:off x="391886" y="323941"/>
            <a:ext cx="11582400" cy="889000"/>
          </a:xfrm>
        </p:spPr>
        <p:txBody>
          <a:bodyPr>
            <a:normAutofit/>
          </a:bodyPr>
          <a:lstStyle/>
          <a:p>
            <a:r>
              <a:rPr lang="en-US" sz="4400">
                <a:latin typeface="+mj-lt"/>
              </a:rPr>
              <a:t>.NET Growth Continues</a:t>
            </a:r>
          </a:p>
        </p:txBody>
      </p:sp>
      <p:sp>
        <p:nvSpPr>
          <p:cNvPr id="2" name="Rectangle 1">
            <a:extLst>
              <a:ext uri="{FF2B5EF4-FFF2-40B4-BE49-F238E27FC236}">
                <a16:creationId xmlns:a16="http://schemas.microsoft.com/office/drawing/2014/main" id="{899DB410-5957-48FF-9421-F327373A4DCA}"/>
              </a:ext>
            </a:extLst>
          </p:cNvPr>
          <p:cNvSpPr/>
          <p:nvPr/>
        </p:nvSpPr>
        <p:spPr bwMode="auto">
          <a:xfrm>
            <a:off x="1662545" y="2131621"/>
            <a:ext cx="3871356" cy="2606634"/>
          </a:xfrm>
          <a:prstGeom prst="rect">
            <a:avLst/>
          </a:prstGeom>
          <a:noFill/>
          <a:ln w="381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11C74"/>
                </a:solidFill>
                <a:effectLst/>
                <a:uLnTx/>
                <a:uFillTx/>
                <a:latin typeface="Segoe UI"/>
                <a:ea typeface="+mn-ea"/>
                <a:cs typeface="+mn-cs"/>
              </a:rPr>
              <a:t>Visual Studio</a:t>
            </a:r>
            <a:endParaRPr kumimoji="0" lang="en-US" sz="2400" b="1"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a:ln>
                  <a:noFill/>
                </a:ln>
                <a:solidFill>
                  <a:srgbClr val="505050"/>
                </a:solidFill>
                <a:effectLst/>
                <a:uLnTx/>
                <a:uFillTx/>
                <a:latin typeface="Segoe UI"/>
                <a:ea typeface="+mn-ea"/>
                <a:cs typeface="+mn-cs"/>
              </a:rPr>
            </a:br>
            <a:r>
              <a:rPr kumimoji="0" lang="en-US" sz="2400" b="1" i="0" u="none" strike="noStrike" kern="1200" cap="none" spc="0" normalizeH="0" baseline="0" noProof="0">
                <a:ln>
                  <a:noFill/>
                </a:ln>
                <a:solidFill>
                  <a:srgbClr val="505050"/>
                </a:solidFill>
                <a:effectLst/>
                <a:uLnTx/>
                <a:uFillTx/>
                <a:latin typeface="Segoe UI"/>
                <a:ea typeface="+mn-ea"/>
                <a:cs typeface="+mn-cs"/>
              </a:rPr>
              <a:t>+1 million </a:t>
            </a:r>
            <a:r>
              <a:rPr kumimoji="0" lang="en-US" sz="2400" b="0" i="0" u="none" strike="noStrike" kern="1200" cap="none" spc="0" normalizeH="0" baseline="0" noProof="0">
                <a:ln>
                  <a:noFill/>
                </a:ln>
                <a:solidFill>
                  <a:srgbClr val="505050"/>
                </a:solidFill>
                <a:effectLst/>
                <a:uLnTx/>
                <a:uFillTx/>
                <a:latin typeface="Segoe UI"/>
                <a:ea typeface="+mn-ea"/>
                <a:cs typeface="+mn-cs"/>
              </a:rPr>
              <a:t>new monthly active .NET developers in last year</a:t>
            </a:r>
          </a:p>
        </p:txBody>
      </p:sp>
      <p:sp>
        <p:nvSpPr>
          <p:cNvPr id="11" name="Rectangle 10">
            <a:extLst>
              <a:ext uri="{FF2B5EF4-FFF2-40B4-BE49-F238E27FC236}">
                <a16:creationId xmlns:a16="http://schemas.microsoft.com/office/drawing/2014/main" id="{5A6A719B-2204-47E7-ADA3-9890E952D276}"/>
              </a:ext>
            </a:extLst>
          </p:cNvPr>
          <p:cNvSpPr/>
          <p:nvPr/>
        </p:nvSpPr>
        <p:spPr bwMode="auto">
          <a:xfrm>
            <a:off x="6291943" y="2131621"/>
            <a:ext cx="3871356" cy="2606634"/>
          </a:xfrm>
          <a:prstGeom prst="rect">
            <a:avLst/>
          </a:prstGeom>
          <a:noFill/>
          <a:ln w="381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511C74"/>
                </a:solidFill>
                <a:effectLst/>
                <a:uLnTx/>
                <a:uFillTx/>
                <a:latin typeface="Segoe UI"/>
                <a:ea typeface="+mn-ea"/>
                <a:cs typeface="+mn-cs"/>
              </a:rPr>
              <a:t>.NET Core</a:t>
            </a: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srgbClr val="505050"/>
                </a:solidFill>
                <a:effectLst/>
                <a:uLnTx/>
                <a:uFillTx/>
                <a:latin typeface="Segoe UI"/>
                <a:ea typeface="+mn-ea"/>
                <a:cs typeface="+mn-cs"/>
              </a:rPr>
            </a:br>
            <a:r>
              <a:rPr kumimoji="0" lang="en-US" sz="2400" b="1" i="0" u="none" strike="noStrike" kern="1200" cap="none" spc="0" normalizeH="0" baseline="0" noProof="0" dirty="0">
                <a:ln>
                  <a:noFill/>
                </a:ln>
                <a:solidFill>
                  <a:srgbClr val="505050"/>
                </a:solidFill>
                <a:effectLst/>
                <a:uLnTx/>
                <a:uFillTx/>
                <a:latin typeface="Segoe UI"/>
                <a:ea typeface="+mn-ea"/>
                <a:cs typeface="+mn-cs"/>
              </a:rPr>
              <a:t>Over half a million </a:t>
            </a:r>
            <a:r>
              <a:rPr kumimoji="0" lang="en-US" sz="2400" b="0" i="0" u="none" strike="noStrike" kern="1200" cap="none" spc="0" normalizeH="0" baseline="0" noProof="0" dirty="0">
                <a:ln>
                  <a:noFill/>
                </a:ln>
                <a:solidFill>
                  <a:srgbClr val="505050"/>
                </a:solidFill>
                <a:effectLst/>
                <a:uLnTx/>
                <a:uFillTx/>
                <a:latin typeface="Segoe UI"/>
                <a:ea typeface="+mn-ea"/>
                <a:cs typeface="+mn-cs"/>
              </a:rPr>
              <a:t>.NET Core 2.0 developers</a:t>
            </a:r>
          </a:p>
        </p:txBody>
      </p:sp>
    </p:spTree>
    <p:extLst>
      <p:ext uri="{BB962C8B-B14F-4D97-AF65-F5344CB8AC3E}">
        <p14:creationId xmlns:p14="http://schemas.microsoft.com/office/powerpoint/2010/main" val="318019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7"/>
              </a:rPr>
              <a:t>Age of Ascent, Illyriad Games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erican cancer society logo">
            <a:hlinkClick r:id="rId3"/>
            <a:extLst>
              <a:ext uri="{FF2B5EF4-FFF2-40B4-BE49-F238E27FC236}">
                <a16:creationId xmlns:a16="http://schemas.microsoft.com/office/drawing/2014/main" id="{828E406A-4FFF-4D6E-A3D4-ADD5C54E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7549"/>
            <a:ext cx="5294414" cy="3176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29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8" name="Group 17">
            <a:extLst>
              <a:ext uri="{FF2B5EF4-FFF2-40B4-BE49-F238E27FC236}">
                <a16:creationId xmlns:a16="http://schemas.microsoft.com/office/drawing/2014/main" id="{07B47143-55C1-415D-A634-40B51D84BC39}"/>
              </a:ext>
            </a:extLst>
          </p:cNvPr>
          <p:cNvGrpSpPr/>
          <p:nvPr/>
        </p:nvGrpSpPr>
        <p:grpSpPr>
          <a:xfrm>
            <a:off x="713546" y="25485"/>
            <a:ext cx="10665321" cy="6856055"/>
            <a:chOff x="713546" y="25485"/>
            <a:chExt cx="10665321" cy="6856055"/>
          </a:xfrm>
        </p:grpSpPr>
        <p:grpSp>
          <p:nvGrpSpPr>
            <p:cNvPr id="17" name="Group 16">
              <a:extLst>
                <a:ext uri="{FF2B5EF4-FFF2-40B4-BE49-F238E27FC236}">
                  <a16:creationId xmlns:a16="http://schemas.microsoft.com/office/drawing/2014/main" id="{E37CBB05-A8D2-4DCA-922D-E67623F77B01}"/>
                </a:ext>
              </a:extLst>
            </p:cNvPr>
            <p:cNvGrpSpPr/>
            <p:nvPr/>
          </p:nvGrpSpPr>
          <p:grpSpPr>
            <a:xfrm>
              <a:off x="713546" y="25485"/>
              <a:ext cx="10665321" cy="6856055"/>
              <a:chOff x="713546"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6" y="25485"/>
                <a:ext cx="10665321" cy="6856055"/>
                <a:chOff x="713546"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1" cy="6856055"/>
                  <a:chOff x="713546"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1"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1006429"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1"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Infer.NET</a:t>
                </a: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grpSp>
    </p:spTree>
    <p:extLst>
      <p:ext uri="{BB962C8B-B14F-4D97-AF65-F5344CB8AC3E}">
        <p14:creationId xmlns:p14="http://schemas.microsoft.com/office/powerpoint/2010/main" val="83558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034C-113C-4E22-ADBC-FD670F7F78F5}"/>
              </a:ext>
            </a:extLst>
          </p:cNvPr>
          <p:cNvPicPr>
            <a:picLocks noChangeAspect="1"/>
          </p:cNvPicPr>
          <p:nvPr/>
        </p:nvPicPr>
        <p:blipFill>
          <a:blip r:embed="rId3"/>
          <a:stretch>
            <a:fillRect/>
          </a:stretch>
        </p:blipFill>
        <p:spPr>
          <a:xfrm>
            <a:off x="674812" y="0"/>
            <a:ext cx="10842376" cy="6858000"/>
          </a:xfrm>
          <a:prstGeom prst="rect">
            <a:avLst/>
          </a:prstGeom>
        </p:spPr>
      </p:pic>
      <p:sp>
        <p:nvSpPr>
          <p:cNvPr id="2" name="Rectangle 1">
            <a:extLst>
              <a:ext uri="{FF2B5EF4-FFF2-40B4-BE49-F238E27FC236}">
                <a16:creationId xmlns:a16="http://schemas.microsoft.com/office/drawing/2014/main" id="{31129ECD-E38F-4728-9C52-73A80AC268F0}"/>
              </a:ext>
            </a:extLst>
          </p:cNvPr>
          <p:cNvSpPr/>
          <p:nvPr/>
        </p:nvSpPr>
        <p:spPr>
          <a:xfrm>
            <a:off x="4637139" y="98798"/>
            <a:ext cx="3303981" cy="400110"/>
          </a:xfrm>
          <a:prstGeom prst="rect">
            <a:avLst/>
          </a:prstGeom>
        </p:spPr>
        <p:txBody>
          <a:bodyPr wrap="none">
            <a:spAutoFit/>
          </a:bodyPr>
          <a:lstStyle/>
          <a:p>
            <a:r>
              <a:rPr lang="en-US" sz="2000" dirty="0">
                <a:hlinkClick r:id="rId4"/>
              </a:rPr>
              <a:t>www.dotnetfoundation.org</a:t>
            </a:r>
            <a:r>
              <a:rPr lang="en-US" sz="2000" dirty="0"/>
              <a:t> </a:t>
            </a:r>
          </a:p>
        </p:txBody>
      </p:sp>
    </p:spTree>
    <p:extLst>
      <p:ext uri="{BB962C8B-B14F-4D97-AF65-F5344CB8AC3E}">
        <p14:creationId xmlns:p14="http://schemas.microsoft.com/office/powerpoint/2010/main" val="2607865671"/>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11245976-3b4d-4794-a754-317688483df2"/>
    <ds:schemaRef ds:uri="569b343d-e775-480b-9b2b-6a6986deb9b0"/>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6460</TotalTime>
  <Words>4470</Words>
  <Application>Microsoft Office PowerPoint</Application>
  <PresentationFormat>Widescreen</PresentationFormat>
  <Paragraphs>670</Paragraphs>
  <Slides>50</Slides>
  <Notes>42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Arial</vt:lpstr>
      <vt:lpstr>Calibri</vt:lpstr>
      <vt:lpstr>Consolas</vt:lpstr>
      <vt:lpstr>inherit</vt:lpstr>
      <vt:lpstr>Segoe Pro</vt:lpstr>
      <vt:lpstr>Segoe UI</vt:lpstr>
      <vt:lpstr>Segoe UI Light</vt:lpstr>
      <vt:lpstr>Segoe UI Semibold</vt:lpstr>
      <vt:lpstr>Segoe UI Semilight</vt:lpstr>
      <vt:lpstr>SegoeUI</vt:lpstr>
      <vt:lpstr>Showcard Gothic</vt:lpstr>
      <vt:lpstr>Shruti</vt:lpstr>
      <vt:lpstr>Wingdings</vt:lpstr>
      <vt:lpstr>WOL_Bold</vt:lpstr>
      <vt:lpstr>Dotnet_Template</vt:lpstr>
      <vt:lpstr>PowerPoint Presentation</vt:lpstr>
      <vt:lpstr>.NET Today and Tomorrow</vt:lpstr>
      <vt:lpstr>PowerPoint Presentation</vt:lpstr>
      <vt:lpstr>PowerPoint Presentation</vt:lpstr>
      <vt:lpstr>.NET Growth Continues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 30 Highest Velocity OSS Projects on GitHub</vt:lpstr>
      <vt:lpstr>PowerPoint Presentation</vt:lpstr>
      <vt:lpstr>.NET Core 2.1 Themes</vt:lpstr>
      <vt:lpstr>PowerPoint Presentation</vt:lpstr>
      <vt:lpstr>.NET is Fast</vt:lpstr>
      <vt:lpstr>.NET Core 2.1 on TechEmpower</vt:lpstr>
      <vt:lpstr>Bing.com Runs on .NET Core 2.1</vt:lpstr>
      <vt:lpstr>PowerPoint Presentation</vt:lpstr>
      <vt:lpstr>Performance - Span&lt;T&gt; and Friends</vt:lpstr>
      <vt:lpstr>Example: StringBuilder</vt:lpstr>
      <vt:lpstr>Example: Strings</vt:lpstr>
      <vt:lpstr>.NET Core 2.1 Major Features</vt:lpstr>
      <vt:lpstr>New in ASP.NET Core 2.1</vt:lpstr>
      <vt:lpstr>Azure SignalR Service</vt:lpstr>
      <vt:lpstr>PowerPoint Presentation</vt:lpstr>
      <vt:lpstr>PowerPoint Presentation</vt:lpstr>
      <vt:lpstr>Get Help Migrating your .NET app to Azure</vt:lpstr>
      <vt:lpstr>Demo: .NET Core 2.1</vt:lpstr>
      <vt:lpstr>PowerPoint Presentation</vt:lpstr>
      <vt:lpstr>.NET Core 2.2 Themes</vt:lpstr>
      <vt:lpstr>.NET Core 2.2 Major Features</vt:lpstr>
      <vt:lpstr>Demo: .NET Core 2.2</vt:lpstr>
      <vt:lpstr>PowerPoint Presentation</vt:lpstr>
      <vt:lpstr>.NET Core 3.0 Themes</vt:lpstr>
      <vt:lpstr>Desktop Improvements</vt:lpstr>
      <vt:lpstr>Why Windows Desktop on .NET Core?</vt:lpstr>
      <vt:lpstr>PowerPoint Presentation</vt:lpstr>
      <vt:lpstr>The Future of .NET Framework </vt:lpstr>
      <vt:lpstr>Demo: .NET Core 3 for Desktop Apps</vt:lpstr>
      <vt:lpstr>Experimental Blazor: .NET in the Browser</vt:lpstr>
      <vt:lpstr>Razor Components (“server-side Blazor”)</vt:lpstr>
      <vt:lpstr>Demo: Blazor</vt:lpstr>
      <vt:lpstr>PowerPoint Presentation</vt:lpstr>
      <vt:lpstr>PowerPoint Presentation</vt:lpstr>
      <vt:lpstr>PowerPoint Presentation</vt:lpstr>
      <vt:lpstr>PowerPoint Presentation</vt:lpstr>
      <vt:lpstr>Demo: ML.NET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6</cp:revision>
  <dcterms:created xsi:type="dcterms:W3CDTF">2018-01-09T22:22:16Z</dcterms:created>
  <dcterms:modified xsi:type="dcterms:W3CDTF">2018-10-10T16:10:27Z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